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81" r:id="rId3"/>
    <p:sldId id="283" r:id="rId4"/>
    <p:sldId id="277" r:id="rId5"/>
    <p:sldId id="278" r:id="rId6"/>
    <p:sldId id="279" r:id="rId7"/>
    <p:sldId id="280" r:id="rId8"/>
  </p:sldIdLst>
  <p:sldSz cx="5334000" cy="756285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6B5"/>
    <a:srgbClr val="8BC53C"/>
    <a:srgbClr val="2AB673"/>
    <a:srgbClr val="F5BE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31"/>
    <p:restoredTop sz="94633"/>
  </p:normalViewPr>
  <p:slideViewPr>
    <p:cSldViewPr>
      <p:cViewPr varScale="1">
        <p:scale>
          <a:sx n="80" d="100"/>
          <a:sy n="80" d="100"/>
        </p:scale>
        <p:origin x="1751" y="75"/>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00050" y="2344483"/>
            <a:ext cx="4533900" cy="15881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800100" y="4235196"/>
            <a:ext cx="373380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12/11/2018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988453"/>
            <a:ext cx="5328285" cy="572135"/>
          </a:xfrm>
          <a:custGeom>
            <a:avLst/>
            <a:gdLst/>
            <a:ahLst/>
            <a:cxnLst/>
            <a:rect l="l" t="t" r="r" b="b"/>
            <a:pathLst>
              <a:path w="5328285" h="572134">
                <a:moveTo>
                  <a:pt x="5328005" y="0"/>
                </a:moveTo>
                <a:lnTo>
                  <a:pt x="0" y="337555"/>
                </a:lnTo>
                <a:lnTo>
                  <a:pt x="0" y="571551"/>
                </a:lnTo>
                <a:lnTo>
                  <a:pt x="5328005" y="571551"/>
                </a:lnTo>
                <a:lnTo>
                  <a:pt x="5328005" y="0"/>
                </a:lnTo>
                <a:close/>
              </a:path>
            </a:pathLst>
          </a:custGeom>
          <a:solidFill>
            <a:srgbClr val="0995D1"/>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000" b="0" i="0">
                <a:solidFill>
                  <a:srgbClr val="383C3E"/>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12/11/2018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0" i="0">
                <a:solidFill>
                  <a:srgbClr val="383C3E"/>
                </a:solidFill>
                <a:latin typeface="Arial"/>
                <a:cs typeface="Arial"/>
              </a:defRPr>
            </a:lvl1pPr>
          </a:lstStyle>
          <a:p>
            <a:endParaRPr/>
          </a:p>
        </p:txBody>
      </p:sp>
      <p:sp>
        <p:nvSpPr>
          <p:cNvPr id="3" name="Holder 3"/>
          <p:cNvSpPr>
            <a:spLocks noGrp="1"/>
          </p:cNvSpPr>
          <p:nvPr>
            <p:ph sz="half" idx="2"/>
          </p:nvPr>
        </p:nvSpPr>
        <p:spPr>
          <a:xfrm>
            <a:off x="266700" y="1739455"/>
            <a:ext cx="232029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747010" y="1739455"/>
            <a:ext cx="2320290"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12/11/2018</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0" i="0">
                <a:solidFill>
                  <a:srgbClr val="383C3E"/>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12/11/2018</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12/11/2018</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7.png"/><Relationship Id="rId3" Type="http://schemas.openxmlformats.org/officeDocument/2006/relationships/slideLayout" Target="../slideLayouts/slideLayout3.xml"/><Relationship Id="rId7" Type="http://schemas.openxmlformats.org/officeDocument/2006/relationships/image" Target="../media/image1.png"/><Relationship Id="rId12"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5.png"/><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650906"/>
            <a:ext cx="5328285" cy="909319"/>
          </a:xfrm>
          <a:custGeom>
            <a:avLst/>
            <a:gdLst/>
            <a:ahLst/>
            <a:cxnLst/>
            <a:rect l="l" t="t" r="r" b="b"/>
            <a:pathLst>
              <a:path w="5328285" h="909320">
                <a:moveTo>
                  <a:pt x="5328005" y="0"/>
                </a:moveTo>
                <a:lnTo>
                  <a:pt x="0" y="337549"/>
                </a:lnTo>
                <a:lnTo>
                  <a:pt x="0" y="909098"/>
                </a:lnTo>
                <a:lnTo>
                  <a:pt x="5328005" y="909098"/>
                </a:lnTo>
                <a:lnTo>
                  <a:pt x="5328005" y="0"/>
                </a:lnTo>
                <a:close/>
              </a:path>
            </a:pathLst>
          </a:custGeom>
          <a:solidFill>
            <a:srgbClr val="0995D1"/>
          </a:solidFill>
        </p:spPr>
        <p:txBody>
          <a:bodyPr wrap="square" lIns="0" tIns="0" rIns="0" bIns="0" rtlCol="0"/>
          <a:lstStyle/>
          <a:p>
            <a:endParaRPr/>
          </a:p>
        </p:txBody>
      </p:sp>
      <p:sp>
        <p:nvSpPr>
          <p:cNvPr id="17" name="bk object 17"/>
          <p:cNvSpPr/>
          <p:nvPr/>
        </p:nvSpPr>
        <p:spPr>
          <a:xfrm>
            <a:off x="4636515" y="6406934"/>
            <a:ext cx="691489" cy="698285"/>
          </a:xfrm>
          <a:prstGeom prst="rect">
            <a:avLst/>
          </a:prstGeom>
          <a:blipFill>
            <a:blip r:embed="rId7" cstate="print"/>
            <a:stretch>
              <a:fillRect/>
            </a:stretch>
          </a:blipFill>
        </p:spPr>
        <p:txBody>
          <a:bodyPr wrap="square" lIns="0" tIns="0" rIns="0" bIns="0" rtlCol="0"/>
          <a:lstStyle/>
          <a:p>
            <a:endParaRPr/>
          </a:p>
        </p:txBody>
      </p:sp>
      <p:sp>
        <p:nvSpPr>
          <p:cNvPr id="18" name="bk object 18"/>
          <p:cNvSpPr/>
          <p:nvPr/>
        </p:nvSpPr>
        <p:spPr>
          <a:xfrm>
            <a:off x="4407389" y="7053122"/>
            <a:ext cx="0" cy="208279"/>
          </a:xfrm>
          <a:custGeom>
            <a:avLst/>
            <a:gdLst/>
            <a:ahLst/>
            <a:cxnLst/>
            <a:rect l="l" t="t" r="r" b="b"/>
            <a:pathLst>
              <a:path h="208279">
                <a:moveTo>
                  <a:pt x="0" y="0"/>
                </a:moveTo>
                <a:lnTo>
                  <a:pt x="0" y="207797"/>
                </a:lnTo>
              </a:path>
            </a:pathLst>
          </a:custGeom>
          <a:ln w="10960">
            <a:solidFill>
              <a:srgbClr val="E0E1E0"/>
            </a:solidFill>
          </a:ln>
        </p:spPr>
        <p:txBody>
          <a:bodyPr wrap="square" lIns="0" tIns="0" rIns="0" bIns="0" rtlCol="0"/>
          <a:lstStyle/>
          <a:p>
            <a:endParaRPr/>
          </a:p>
        </p:txBody>
      </p:sp>
      <p:sp>
        <p:nvSpPr>
          <p:cNvPr id="19" name="bk object 19"/>
          <p:cNvSpPr/>
          <p:nvPr/>
        </p:nvSpPr>
        <p:spPr>
          <a:xfrm>
            <a:off x="4091194" y="6649022"/>
            <a:ext cx="1236811" cy="910982"/>
          </a:xfrm>
          <a:prstGeom prst="rect">
            <a:avLst/>
          </a:prstGeom>
          <a:blipFill>
            <a:blip r:embed="rId8" cstate="print"/>
            <a:stretch>
              <a:fillRect/>
            </a:stretch>
          </a:blipFill>
        </p:spPr>
        <p:txBody>
          <a:bodyPr wrap="square" lIns="0" tIns="0" rIns="0" bIns="0" rtlCol="0"/>
          <a:lstStyle/>
          <a:p>
            <a:endParaRPr/>
          </a:p>
        </p:txBody>
      </p:sp>
      <p:sp>
        <p:nvSpPr>
          <p:cNvPr id="20" name="bk object 20"/>
          <p:cNvSpPr/>
          <p:nvPr/>
        </p:nvSpPr>
        <p:spPr>
          <a:xfrm>
            <a:off x="4041775" y="6768312"/>
            <a:ext cx="747509" cy="772490"/>
          </a:xfrm>
          <a:prstGeom prst="rect">
            <a:avLst/>
          </a:prstGeom>
          <a:blipFill>
            <a:blip r:embed="rId9" cstate="print"/>
            <a:stretch>
              <a:fillRect/>
            </a:stretch>
          </a:blipFill>
        </p:spPr>
        <p:txBody>
          <a:bodyPr wrap="square" lIns="0" tIns="0" rIns="0" bIns="0" rtlCol="0"/>
          <a:lstStyle/>
          <a:p>
            <a:endParaRPr/>
          </a:p>
        </p:txBody>
      </p:sp>
      <p:sp>
        <p:nvSpPr>
          <p:cNvPr id="21" name="bk object 21"/>
          <p:cNvSpPr/>
          <p:nvPr/>
        </p:nvSpPr>
        <p:spPr>
          <a:xfrm>
            <a:off x="4980873" y="7181885"/>
            <a:ext cx="347131" cy="239524"/>
          </a:xfrm>
          <a:prstGeom prst="rect">
            <a:avLst/>
          </a:prstGeom>
          <a:blipFill>
            <a:blip r:embed="rId10" cstate="print"/>
            <a:stretch>
              <a:fillRect/>
            </a:stretch>
          </a:blipFill>
        </p:spPr>
        <p:txBody>
          <a:bodyPr wrap="square" lIns="0" tIns="0" rIns="0" bIns="0" rtlCol="0"/>
          <a:lstStyle/>
          <a:p>
            <a:endParaRPr/>
          </a:p>
        </p:txBody>
      </p:sp>
      <p:sp>
        <p:nvSpPr>
          <p:cNvPr id="22" name="bk object 22"/>
          <p:cNvSpPr/>
          <p:nvPr/>
        </p:nvSpPr>
        <p:spPr>
          <a:xfrm>
            <a:off x="4091194" y="6649022"/>
            <a:ext cx="646112" cy="426402"/>
          </a:xfrm>
          <a:prstGeom prst="rect">
            <a:avLst/>
          </a:prstGeom>
          <a:blipFill>
            <a:blip r:embed="rId11" cstate="print"/>
            <a:stretch>
              <a:fillRect/>
            </a:stretch>
          </a:blipFill>
        </p:spPr>
        <p:txBody>
          <a:bodyPr wrap="square" lIns="0" tIns="0" rIns="0" bIns="0" rtlCol="0"/>
          <a:lstStyle/>
          <a:p>
            <a:endParaRPr/>
          </a:p>
        </p:txBody>
      </p:sp>
      <p:sp>
        <p:nvSpPr>
          <p:cNvPr id="23" name="bk object 23"/>
          <p:cNvSpPr/>
          <p:nvPr/>
        </p:nvSpPr>
        <p:spPr>
          <a:xfrm>
            <a:off x="3867353" y="6576821"/>
            <a:ext cx="634060" cy="610311"/>
          </a:xfrm>
          <a:prstGeom prst="rect">
            <a:avLst/>
          </a:prstGeom>
          <a:blipFill>
            <a:blip r:embed="rId12" cstate="print"/>
            <a:stretch>
              <a:fillRect/>
            </a:stretch>
          </a:blipFill>
        </p:spPr>
        <p:txBody>
          <a:bodyPr wrap="square" lIns="0" tIns="0" rIns="0" bIns="0" rtlCol="0"/>
          <a:lstStyle/>
          <a:p>
            <a:endParaRPr/>
          </a:p>
        </p:txBody>
      </p:sp>
      <p:sp>
        <p:nvSpPr>
          <p:cNvPr id="24" name="bk object 24"/>
          <p:cNvSpPr/>
          <p:nvPr/>
        </p:nvSpPr>
        <p:spPr>
          <a:xfrm>
            <a:off x="3867306" y="6571633"/>
            <a:ext cx="499936" cy="617970"/>
          </a:xfrm>
          <a:prstGeom prst="rect">
            <a:avLst/>
          </a:prstGeom>
          <a:blipFill>
            <a:blip r:embed="rId13" cstate="print"/>
            <a:stretch>
              <a:fillRect/>
            </a:stretch>
          </a:blipFill>
        </p:spPr>
        <p:txBody>
          <a:bodyPr wrap="square" lIns="0" tIns="0" rIns="0" bIns="0" rtlCol="0"/>
          <a:lstStyle/>
          <a:p>
            <a:endParaRPr/>
          </a:p>
        </p:txBody>
      </p:sp>
      <p:sp>
        <p:nvSpPr>
          <p:cNvPr id="2" name="Holder 2"/>
          <p:cNvSpPr>
            <a:spLocks noGrp="1"/>
          </p:cNvSpPr>
          <p:nvPr>
            <p:ph type="title"/>
          </p:nvPr>
        </p:nvSpPr>
        <p:spPr>
          <a:xfrm>
            <a:off x="504198" y="357351"/>
            <a:ext cx="3246754" cy="482600"/>
          </a:xfrm>
          <a:prstGeom prst="rect">
            <a:avLst/>
          </a:prstGeom>
        </p:spPr>
        <p:txBody>
          <a:bodyPr wrap="square" lIns="0" tIns="0" rIns="0" bIns="0">
            <a:spAutoFit/>
          </a:bodyPr>
          <a:lstStyle>
            <a:lvl1pPr>
              <a:defRPr sz="3000" b="0" i="0">
                <a:solidFill>
                  <a:srgbClr val="383C3E"/>
                </a:solidFill>
                <a:latin typeface="Arial"/>
                <a:cs typeface="Arial"/>
              </a:defRPr>
            </a:lvl1pPr>
          </a:lstStyle>
          <a:p>
            <a:endParaRPr/>
          </a:p>
        </p:txBody>
      </p:sp>
      <p:sp>
        <p:nvSpPr>
          <p:cNvPr id="3" name="Holder 3"/>
          <p:cNvSpPr>
            <a:spLocks noGrp="1"/>
          </p:cNvSpPr>
          <p:nvPr>
            <p:ph type="body" idx="1"/>
          </p:nvPr>
        </p:nvSpPr>
        <p:spPr>
          <a:xfrm>
            <a:off x="266700" y="1739455"/>
            <a:ext cx="480060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813560" y="7033450"/>
            <a:ext cx="1706880"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66700" y="7033450"/>
            <a:ext cx="1226820"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12/11/2018</a:t>
            </a:fld>
            <a:endParaRPr lang="en-US"/>
          </a:p>
        </p:txBody>
      </p:sp>
      <p:sp>
        <p:nvSpPr>
          <p:cNvPr id="6" name="Holder 6"/>
          <p:cNvSpPr>
            <a:spLocks noGrp="1"/>
          </p:cNvSpPr>
          <p:nvPr>
            <p:ph type="sldNum" sz="quarter" idx="7"/>
          </p:nvPr>
        </p:nvSpPr>
        <p:spPr>
          <a:xfrm>
            <a:off x="3840480" y="7033450"/>
            <a:ext cx="1226820"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8.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7.png"/><Relationship Id="rId2" Type="http://schemas.openxmlformats.org/officeDocument/2006/relationships/image" Target="../media/image8.jpg"/><Relationship Id="rId1" Type="http://schemas.openxmlformats.org/officeDocument/2006/relationships/slideLayout" Target="../slideLayouts/slideLayout2.xml"/><Relationship Id="rId6" Type="http://schemas.openxmlformats.org/officeDocument/2006/relationships/image" Target="../media/image12.png"/><Relationship Id="rId11" Type="http://schemas.microsoft.com/office/2007/relationships/hdphoto" Target="../media/hdphoto1.wdp"/><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 Id="rId14" Type="http://schemas.openxmlformats.org/officeDocument/2006/relationships/image" Target="../media/image19.png"/></Relationships>
</file>

<file path=ppt/slides/_rels/slide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4063802" y="171492"/>
            <a:ext cx="1106508" cy="295381"/>
          </a:xfrm>
          <a:prstGeom prst="rect">
            <a:avLst/>
          </a:prstGeom>
          <a:blipFill>
            <a:blip r:embed="rId2" cstate="print"/>
            <a:stretch>
              <a:fillRect/>
            </a:stretch>
          </a:blipFill>
        </p:spPr>
        <p:txBody>
          <a:bodyPr wrap="square" lIns="0" tIns="0" rIns="0" bIns="0" rtlCol="0"/>
          <a:lstStyle/>
          <a:p>
            <a:endParaRPr>
              <a:latin typeface="Gill Sans Nova" panose="020B0602020104020203" pitchFamily="34" charset="0"/>
            </a:endParaRPr>
          </a:p>
        </p:txBody>
      </p:sp>
      <p:sp>
        <p:nvSpPr>
          <p:cNvPr id="32" name="object 32"/>
          <p:cNvSpPr/>
          <p:nvPr/>
        </p:nvSpPr>
        <p:spPr>
          <a:xfrm>
            <a:off x="-936" y="1420030"/>
            <a:ext cx="5338949" cy="6142819"/>
          </a:xfrm>
          <a:prstGeom prst="rect">
            <a:avLst/>
          </a:prstGeom>
          <a:solidFill>
            <a:srgbClr val="00B6B5"/>
          </a:solidFill>
        </p:spPr>
        <p:txBody>
          <a:bodyPr wrap="square" lIns="0" tIns="0" rIns="0" bIns="0" rtlCol="0"/>
          <a:lstStyle/>
          <a:p>
            <a:endParaRPr dirty="0">
              <a:latin typeface="Gill Sans Nova" panose="020B0602020104020203" pitchFamily="34" charset="0"/>
            </a:endParaRPr>
          </a:p>
        </p:txBody>
      </p:sp>
      <p:sp>
        <p:nvSpPr>
          <p:cNvPr id="33" name="object 33"/>
          <p:cNvSpPr/>
          <p:nvPr/>
        </p:nvSpPr>
        <p:spPr>
          <a:xfrm>
            <a:off x="0" y="11"/>
            <a:ext cx="5338013" cy="1453057"/>
          </a:xfrm>
          <a:custGeom>
            <a:avLst/>
            <a:gdLst/>
            <a:ahLst/>
            <a:cxnLst/>
            <a:rect l="l" t="t" r="r" b="b"/>
            <a:pathLst>
              <a:path w="5328285" h="2337435">
                <a:moveTo>
                  <a:pt x="0" y="2336876"/>
                </a:moveTo>
                <a:lnTo>
                  <a:pt x="5328005" y="2336876"/>
                </a:lnTo>
                <a:lnTo>
                  <a:pt x="5328005" y="0"/>
                </a:lnTo>
                <a:lnTo>
                  <a:pt x="0" y="0"/>
                </a:lnTo>
                <a:lnTo>
                  <a:pt x="0" y="2336876"/>
                </a:lnTo>
                <a:close/>
              </a:path>
            </a:pathLst>
          </a:custGeom>
          <a:solidFill>
            <a:srgbClr val="8DC63F"/>
          </a:solidFill>
        </p:spPr>
        <p:txBody>
          <a:bodyPr wrap="square" lIns="0" tIns="0" rIns="0" bIns="0" rtlCol="0"/>
          <a:lstStyle/>
          <a:p>
            <a:endParaRPr>
              <a:solidFill>
                <a:srgbClr val="F5BE3A"/>
              </a:solidFill>
              <a:latin typeface="Gill Sans Nova" panose="020B0602020104020203" pitchFamily="34" charset="0"/>
            </a:endParaRPr>
          </a:p>
        </p:txBody>
      </p:sp>
      <p:sp>
        <p:nvSpPr>
          <p:cNvPr id="34" name="object 34"/>
          <p:cNvSpPr/>
          <p:nvPr/>
        </p:nvSpPr>
        <p:spPr>
          <a:xfrm flipH="1">
            <a:off x="152400" y="885825"/>
            <a:ext cx="1275990" cy="1276632"/>
          </a:xfrm>
          <a:prstGeom prst="rect">
            <a:avLst/>
          </a:prstGeom>
          <a:blipFill>
            <a:blip r:embed="rId3" cstate="print"/>
            <a:stretch>
              <a:fillRect/>
            </a:stretch>
          </a:blipFill>
        </p:spPr>
        <p:txBody>
          <a:bodyPr wrap="square" lIns="0" tIns="0" rIns="0" bIns="0" rtlCol="0"/>
          <a:lstStyle/>
          <a:p>
            <a:endParaRPr>
              <a:latin typeface="Gill Sans Nova" panose="020B0602020104020203" pitchFamily="34" charset="0"/>
            </a:endParaRPr>
          </a:p>
        </p:txBody>
      </p:sp>
      <p:sp>
        <p:nvSpPr>
          <p:cNvPr id="35" name="object 35"/>
          <p:cNvSpPr/>
          <p:nvPr/>
        </p:nvSpPr>
        <p:spPr>
          <a:xfrm>
            <a:off x="3632928" y="1617249"/>
            <a:ext cx="45719" cy="751056"/>
          </a:xfrm>
          <a:custGeom>
            <a:avLst/>
            <a:gdLst/>
            <a:ahLst/>
            <a:cxnLst/>
            <a:rect l="l" t="t" r="r" b="b"/>
            <a:pathLst>
              <a:path h="696595">
                <a:moveTo>
                  <a:pt x="0" y="0"/>
                </a:moveTo>
                <a:lnTo>
                  <a:pt x="0" y="696116"/>
                </a:lnTo>
              </a:path>
            </a:pathLst>
          </a:custGeom>
          <a:ln w="36842">
            <a:solidFill>
              <a:srgbClr val="E0E1E0"/>
            </a:solidFill>
          </a:ln>
        </p:spPr>
        <p:txBody>
          <a:bodyPr wrap="square" lIns="0" tIns="0" rIns="0" bIns="0" rtlCol="0"/>
          <a:lstStyle/>
          <a:p>
            <a:endParaRPr>
              <a:latin typeface="Gill Sans Nova" panose="020B0602020104020203" pitchFamily="34" charset="0"/>
            </a:endParaRPr>
          </a:p>
        </p:txBody>
      </p:sp>
      <p:sp>
        <p:nvSpPr>
          <p:cNvPr id="37" name="object 37"/>
          <p:cNvSpPr/>
          <p:nvPr/>
        </p:nvSpPr>
        <p:spPr>
          <a:xfrm>
            <a:off x="2720931" y="865312"/>
            <a:ext cx="1730380" cy="1213715"/>
          </a:xfrm>
          <a:custGeom>
            <a:avLst/>
            <a:gdLst/>
            <a:ahLst/>
            <a:cxnLst/>
            <a:rect l="l" t="t" r="r" b="b"/>
            <a:pathLst>
              <a:path w="2172970" h="1531620">
                <a:moveTo>
                  <a:pt x="2085428" y="0"/>
                </a:moveTo>
                <a:lnTo>
                  <a:pt x="87033" y="0"/>
                </a:lnTo>
                <a:lnTo>
                  <a:pt x="53160" y="6839"/>
                </a:lnTo>
                <a:lnTo>
                  <a:pt x="25495" y="25490"/>
                </a:lnTo>
                <a:lnTo>
                  <a:pt x="6840" y="53154"/>
                </a:lnTo>
                <a:lnTo>
                  <a:pt x="0" y="87033"/>
                </a:lnTo>
                <a:lnTo>
                  <a:pt x="0" y="1444485"/>
                </a:lnTo>
                <a:lnTo>
                  <a:pt x="6840" y="1478354"/>
                </a:lnTo>
                <a:lnTo>
                  <a:pt x="25495" y="1506010"/>
                </a:lnTo>
                <a:lnTo>
                  <a:pt x="53160" y="1524656"/>
                </a:lnTo>
                <a:lnTo>
                  <a:pt x="87033" y="1531493"/>
                </a:lnTo>
                <a:lnTo>
                  <a:pt x="2085428" y="1531493"/>
                </a:lnTo>
                <a:lnTo>
                  <a:pt x="2119305" y="1524656"/>
                </a:lnTo>
                <a:lnTo>
                  <a:pt x="2146965" y="1506010"/>
                </a:lnTo>
                <a:lnTo>
                  <a:pt x="2165612" y="1478354"/>
                </a:lnTo>
                <a:lnTo>
                  <a:pt x="2172449" y="1444485"/>
                </a:lnTo>
                <a:lnTo>
                  <a:pt x="2172449" y="87033"/>
                </a:lnTo>
                <a:lnTo>
                  <a:pt x="2165617" y="53154"/>
                </a:lnTo>
                <a:lnTo>
                  <a:pt x="2146969" y="25490"/>
                </a:lnTo>
                <a:lnTo>
                  <a:pt x="2119306" y="6839"/>
                </a:lnTo>
                <a:lnTo>
                  <a:pt x="2085428" y="0"/>
                </a:lnTo>
                <a:close/>
              </a:path>
            </a:pathLst>
          </a:custGeom>
          <a:solidFill>
            <a:srgbClr val="19171C">
              <a:alpha val="19999"/>
            </a:srgbClr>
          </a:solidFill>
        </p:spPr>
        <p:txBody>
          <a:bodyPr wrap="square" lIns="0" tIns="0" rIns="0" bIns="0" rtlCol="0"/>
          <a:lstStyle/>
          <a:p>
            <a:endParaRPr>
              <a:latin typeface="Gill Sans Nova" panose="020B0602020104020203" pitchFamily="34" charset="0"/>
            </a:endParaRPr>
          </a:p>
        </p:txBody>
      </p:sp>
      <p:sp>
        <p:nvSpPr>
          <p:cNvPr id="38" name="object 38"/>
          <p:cNvSpPr/>
          <p:nvPr/>
        </p:nvSpPr>
        <p:spPr>
          <a:xfrm>
            <a:off x="2686486" y="861023"/>
            <a:ext cx="1730380" cy="1213715"/>
          </a:xfrm>
          <a:custGeom>
            <a:avLst/>
            <a:gdLst/>
            <a:ahLst/>
            <a:cxnLst/>
            <a:rect l="l" t="t" r="r" b="b"/>
            <a:pathLst>
              <a:path w="2172970" h="1531620">
                <a:moveTo>
                  <a:pt x="2085428" y="0"/>
                </a:moveTo>
                <a:lnTo>
                  <a:pt x="87020" y="0"/>
                </a:lnTo>
                <a:lnTo>
                  <a:pt x="53149" y="6838"/>
                </a:lnTo>
                <a:lnTo>
                  <a:pt x="25488" y="25487"/>
                </a:lnTo>
                <a:lnTo>
                  <a:pt x="6838" y="53144"/>
                </a:lnTo>
                <a:lnTo>
                  <a:pt x="0" y="87007"/>
                </a:lnTo>
                <a:lnTo>
                  <a:pt x="0" y="1444485"/>
                </a:lnTo>
                <a:lnTo>
                  <a:pt x="6842" y="1478346"/>
                </a:lnTo>
                <a:lnTo>
                  <a:pt x="25495" y="1505999"/>
                </a:lnTo>
                <a:lnTo>
                  <a:pt x="53158" y="1524643"/>
                </a:lnTo>
                <a:lnTo>
                  <a:pt x="87020" y="1531480"/>
                </a:lnTo>
                <a:lnTo>
                  <a:pt x="2085428" y="1531480"/>
                </a:lnTo>
                <a:lnTo>
                  <a:pt x="2119302" y="1524641"/>
                </a:lnTo>
                <a:lnTo>
                  <a:pt x="2146963" y="1505994"/>
                </a:lnTo>
                <a:lnTo>
                  <a:pt x="2165611" y="1478341"/>
                </a:lnTo>
                <a:lnTo>
                  <a:pt x="2172449" y="1444485"/>
                </a:lnTo>
                <a:lnTo>
                  <a:pt x="2172449" y="87007"/>
                </a:lnTo>
                <a:lnTo>
                  <a:pt x="2165610" y="53144"/>
                </a:lnTo>
                <a:lnTo>
                  <a:pt x="2146960" y="25487"/>
                </a:lnTo>
                <a:lnTo>
                  <a:pt x="2119299" y="6838"/>
                </a:lnTo>
                <a:lnTo>
                  <a:pt x="2085428" y="0"/>
                </a:lnTo>
                <a:close/>
              </a:path>
            </a:pathLst>
          </a:custGeom>
          <a:solidFill>
            <a:srgbClr val="393C3F"/>
          </a:solidFill>
        </p:spPr>
        <p:txBody>
          <a:bodyPr wrap="square" lIns="0" tIns="0" rIns="0" bIns="0" rtlCol="0"/>
          <a:lstStyle/>
          <a:p>
            <a:endParaRPr>
              <a:latin typeface="Gill Sans Nova" panose="020B0602020104020203" pitchFamily="34" charset="0"/>
            </a:endParaRPr>
          </a:p>
        </p:txBody>
      </p:sp>
      <p:sp>
        <p:nvSpPr>
          <p:cNvPr id="39" name="object 39"/>
          <p:cNvSpPr/>
          <p:nvPr/>
        </p:nvSpPr>
        <p:spPr>
          <a:xfrm>
            <a:off x="4353893" y="1465397"/>
            <a:ext cx="45719" cy="45719"/>
          </a:xfrm>
          <a:custGeom>
            <a:avLst/>
            <a:gdLst/>
            <a:ahLst/>
            <a:cxnLst/>
            <a:rect l="l" t="t" r="r" b="b"/>
            <a:pathLst>
              <a:path w="39370" h="38735">
                <a:moveTo>
                  <a:pt x="19367" y="0"/>
                </a:moveTo>
                <a:lnTo>
                  <a:pt x="11840" y="1494"/>
                </a:lnTo>
                <a:lnTo>
                  <a:pt x="5683" y="5575"/>
                </a:lnTo>
                <a:lnTo>
                  <a:pt x="1525" y="11637"/>
                </a:lnTo>
                <a:lnTo>
                  <a:pt x="0" y="19075"/>
                </a:lnTo>
                <a:lnTo>
                  <a:pt x="1525" y="26530"/>
                </a:lnTo>
                <a:lnTo>
                  <a:pt x="5683" y="32604"/>
                </a:lnTo>
                <a:lnTo>
                  <a:pt x="11840" y="36691"/>
                </a:lnTo>
                <a:lnTo>
                  <a:pt x="19367" y="38188"/>
                </a:lnTo>
                <a:lnTo>
                  <a:pt x="26952" y="36691"/>
                </a:lnTo>
                <a:lnTo>
                  <a:pt x="33140" y="32604"/>
                </a:lnTo>
                <a:lnTo>
                  <a:pt x="37309" y="26530"/>
                </a:lnTo>
                <a:lnTo>
                  <a:pt x="38836" y="19075"/>
                </a:lnTo>
                <a:lnTo>
                  <a:pt x="37309" y="11637"/>
                </a:lnTo>
                <a:lnTo>
                  <a:pt x="33140" y="5575"/>
                </a:lnTo>
                <a:lnTo>
                  <a:pt x="26952" y="1494"/>
                </a:lnTo>
                <a:lnTo>
                  <a:pt x="19367" y="0"/>
                </a:lnTo>
                <a:close/>
              </a:path>
            </a:pathLst>
          </a:custGeom>
          <a:solidFill>
            <a:srgbClr val="8F9192"/>
          </a:solidFill>
        </p:spPr>
        <p:txBody>
          <a:bodyPr wrap="square" lIns="0" tIns="0" rIns="0" bIns="0" rtlCol="0"/>
          <a:lstStyle/>
          <a:p>
            <a:endParaRPr>
              <a:latin typeface="Gill Sans Nova" panose="020B0602020104020203" pitchFamily="34" charset="0"/>
            </a:endParaRPr>
          </a:p>
        </p:txBody>
      </p:sp>
      <p:sp>
        <p:nvSpPr>
          <p:cNvPr id="40" name="object 40"/>
          <p:cNvSpPr/>
          <p:nvPr/>
        </p:nvSpPr>
        <p:spPr>
          <a:xfrm>
            <a:off x="2751339" y="1420030"/>
            <a:ext cx="45719" cy="154482"/>
          </a:xfrm>
          <a:custGeom>
            <a:avLst/>
            <a:gdLst/>
            <a:ahLst/>
            <a:cxnLst/>
            <a:rect l="l" t="t" r="r" b="b"/>
            <a:pathLst>
              <a:path w="36830" h="194945">
                <a:moveTo>
                  <a:pt x="18237" y="0"/>
                </a:moveTo>
                <a:lnTo>
                  <a:pt x="11112" y="1391"/>
                </a:lnTo>
                <a:lnTo>
                  <a:pt x="5318" y="5195"/>
                </a:lnTo>
                <a:lnTo>
                  <a:pt x="1424" y="10860"/>
                </a:lnTo>
                <a:lnTo>
                  <a:pt x="0" y="17830"/>
                </a:lnTo>
                <a:lnTo>
                  <a:pt x="0" y="176453"/>
                </a:lnTo>
                <a:lnTo>
                  <a:pt x="1424" y="183447"/>
                </a:lnTo>
                <a:lnTo>
                  <a:pt x="5318" y="189150"/>
                </a:lnTo>
                <a:lnTo>
                  <a:pt x="11112" y="192991"/>
                </a:lnTo>
                <a:lnTo>
                  <a:pt x="18237" y="194398"/>
                </a:lnTo>
                <a:lnTo>
                  <a:pt x="25317" y="192991"/>
                </a:lnTo>
                <a:lnTo>
                  <a:pt x="31111" y="189150"/>
                </a:lnTo>
                <a:lnTo>
                  <a:pt x="35025" y="183447"/>
                </a:lnTo>
                <a:lnTo>
                  <a:pt x="36461" y="176453"/>
                </a:lnTo>
                <a:lnTo>
                  <a:pt x="36461" y="17830"/>
                </a:lnTo>
                <a:lnTo>
                  <a:pt x="35025" y="10860"/>
                </a:lnTo>
                <a:lnTo>
                  <a:pt x="31111" y="5195"/>
                </a:lnTo>
                <a:lnTo>
                  <a:pt x="25317" y="1391"/>
                </a:lnTo>
                <a:lnTo>
                  <a:pt x="18237" y="0"/>
                </a:lnTo>
                <a:close/>
              </a:path>
            </a:pathLst>
          </a:custGeom>
          <a:solidFill>
            <a:srgbClr val="8F9192"/>
          </a:solidFill>
        </p:spPr>
        <p:txBody>
          <a:bodyPr wrap="square" lIns="0" tIns="0" rIns="0" bIns="0" rtlCol="0"/>
          <a:lstStyle/>
          <a:p>
            <a:endParaRPr>
              <a:latin typeface="Gill Sans Nova" panose="020B0602020104020203" pitchFamily="34" charset="0"/>
            </a:endParaRPr>
          </a:p>
        </p:txBody>
      </p:sp>
      <p:sp>
        <p:nvSpPr>
          <p:cNvPr id="41" name="object 41"/>
          <p:cNvSpPr/>
          <p:nvPr/>
        </p:nvSpPr>
        <p:spPr>
          <a:xfrm>
            <a:off x="2377085" y="2770467"/>
            <a:ext cx="207189" cy="189805"/>
          </a:xfrm>
          <a:prstGeom prst="rect">
            <a:avLst/>
          </a:prstGeom>
          <a:blipFill>
            <a:blip r:embed="rId4" cstate="print"/>
            <a:stretch>
              <a:fillRect/>
            </a:stretch>
          </a:blipFill>
        </p:spPr>
        <p:txBody>
          <a:bodyPr wrap="square" lIns="0" tIns="0" rIns="0" bIns="0" rtlCol="0"/>
          <a:lstStyle/>
          <a:p>
            <a:endParaRPr>
              <a:latin typeface="Gill Sans Nova" panose="020B0602020104020203" pitchFamily="34" charset="0"/>
            </a:endParaRPr>
          </a:p>
        </p:txBody>
      </p:sp>
      <p:sp>
        <p:nvSpPr>
          <p:cNvPr id="42" name="object 42"/>
          <p:cNvSpPr/>
          <p:nvPr/>
        </p:nvSpPr>
        <p:spPr>
          <a:xfrm flipV="1">
            <a:off x="2246233" y="2481210"/>
            <a:ext cx="1204264" cy="45719"/>
          </a:xfrm>
          <a:custGeom>
            <a:avLst/>
            <a:gdLst/>
            <a:ahLst/>
            <a:cxnLst/>
            <a:rect l="l" t="t" r="r" b="b"/>
            <a:pathLst>
              <a:path w="1934210">
                <a:moveTo>
                  <a:pt x="0" y="0"/>
                </a:moveTo>
                <a:lnTo>
                  <a:pt x="1933689" y="0"/>
                </a:lnTo>
              </a:path>
            </a:pathLst>
          </a:custGeom>
          <a:ln w="36830">
            <a:solidFill>
              <a:srgbClr val="E0E1E0"/>
            </a:solidFill>
          </a:ln>
        </p:spPr>
        <p:txBody>
          <a:bodyPr wrap="square" lIns="0" tIns="0" rIns="0" bIns="0" rtlCol="0"/>
          <a:lstStyle/>
          <a:p>
            <a:endParaRPr>
              <a:latin typeface="Gill Sans Nova" panose="020B0602020104020203" pitchFamily="34" charset="0"/>
            </a:endParaRPr>
          </a:p>
        </p:txBody>
      </p:sp>
      <p:sp>
        <p:nvSpPr>
          <p:cNvPr id="43" name="object 43"/>
          <p:cNvSpPr/>
          <p:nvPr/>
        </p:nvSpPr>
        <p:spPr>
          <a:xfrm flipH="1">
            <a:off x="2860074" y="2529369"/>
            <a:ext cx="45719" cy="295501"/>
          </a:xfrm>
          <a:custGeom>
            <a:avLst/>
            <a:gdLst/>
            <a:ahLst/>
            <a:cxnLst/>
            <a:rect l="l" t="t" r="r" b="b"/>
            <a:pathLst>
              <a:path h="532764">
                <a:moveTo>
                  <a:pt x="0" y="0"/>
                </a:moveTo>
                <a:lnTo>
                  <a:pt x="0" y="532371"/>
                </a:lnTo>
              </a:path>
            </a:pathLst>
          </a:custGeom>
          <a:ln w="36829">
            <a:solidFill>
              <a:srgbClr val="E0E1E0"/>
            </a:solidFill>
          </a:ln>
        </p:spPr>
        <p:txBody>
          <a:bodyPr wrap="square" lIns="0" tIns="0" rIns="0" bIns="0" rtlCol="0"/>
          <a:lstStyle/>
          <a:p>
            <a:endParaRPr>
              <a:latin typeface="Gill Sans Nova" panose="020B0602020104020203" pitchFamily="34" charset="0"/>
            </a:endParaRPr>
          </a:p>
        </p:txBody>
      </p:sp>
      <p:sp>
        <p:nvSpPr>
          <p:cNvPr id="44" name="object 44"/>
          <p:cNvSpPr/>
          <p:nvPr/>
        </p:nvSpPr>
        <p:spPr>
          <a:xfrm>
            <a:off x="2707234" y="2794737"/>
            <a:ext cx="45719" cy="45719"/>
          </a:xfrm>
          <a:custGeom>
            <a:avLst/>
            <a:gdLst/>
            <a:ahLst/>
            <a:cxnLst/>
            <a:rect l="l" t="t" r="r" b="b"/>
            <a:pathLst>
              <a:path w="27939" h="27939">
                <a:moveTo>
                  <a:pt x="21335" y="0"/>
                </a:moveTo>
                <a:lnTo>
                  <a:pt x="6159" y="0"/>
                </a:lnTo>
                <a:lnTo>
                  <a:pt x="0" y="6159"/>
                </a:lnTo>
                <a:lnTo>
                  <a:pt x="0" y="21323"/>
                </a:lnTo>
                <a:lnTo>
                  <a:pt x="6159" y="27482"/>
                </a:lnTo>
                <a:lnTo>
                  <a:pt x="21335" y="27482"/>
                </a:lnTo>
                <a:lnTo>
                  <a:pt x="27482" y="21323"/>
                </a:lnTo>
                <a:lnTo>
                  <a:pt x="27482" y="6159"/>
                </a:lnTo>
                <a:lnTo>
                  <a:pt x="21335" y="0"/>
                </a:lnTo>
                <a:close/>
              </a:path>
            </a:pathLst>
          </a:custGeom>
          <a:solidFill>
            <a:srgbClr val="EF3936"/>
          </a:solidFill>
        </p:spPr>
        <p:txBody>
          <a:bodyPr wrap="square" lIns="0" tIns="0" rIns="0" bIns="0" rtlCol="0"/>
          <a:lstStyle/>
          <a:p>
            <a:endParaRPr>
              <a:latin typeface="Gill Sans Nova" panose="020B0602020104020203" pitchFamily="34" charset="0"/>
            </a:endParaRPr>
          </a:p>
        </p:txBody>
      </p:sp>
      <p:sp>
        <p:nvSpPr>
          <p:cNvPr id="45" name="object 45"/>
          <p:cNvSpPr/>
          <p:nvPr/>
        </p:nvSpPr>
        <p:spPr>
          <a:xfrm>
            <a:off x="2749111" y="2794737"/>
            <a:ext cx="45719" cy="45719"/>
          </a:xfrm>
          <a:custGeom>
            <a:avLst/>
            <a:gdLst/>
            <a:ahLst/>
            <a:cxnLst/>
            <a:rect l="l" t="t" r="r" b="b"/>
            <a:pathLst>
              <a:path w="27939" h="27939">
                <a:moveTo>
                  <a:pt x="21335" y="0"/>
                </a:moveTo>
                <a:lnTo>
                  <a:pt x="6159" y="0"/>
                </a:lnTo>
                <a:lnTo>
                  <a:pt x="0" y="6159"/>
                </a:lnTo>
                <a:lnTo>
                  <a:pt x="0" y="21323"/>
                </a:lnTo>
                <a:lnTo>
                  <a:pt x="6159" y="27482"/>
                </a:lnTo>
                <a:lnTo>
                  <a:pt x="21335" y="27482"/>
                </a:lnTo>
                <a:lnTo>
                  <a:pt x="27482" y="21323"/>
                </a:lnTo>
                <a:lnTo>
                  <a:pt x="27482" y="6159"/>
                </a:lnTo>
                <a:lnTo>
                  <a:pt x="21335" y="0"/>
                </a:lnTo>
                <a:close/>
              </a:path>
            </a:pathLst>
          </a:custGeom>
          <a:solidFill>
            <a:srgbClr val="FFD223"/>
          </a:solidFill>
        </p:spPr>
        <p:txBody>
          <a:bodyPr wrap="square" lIns="0" tIns="0" rIns="0" bIns="0" rtlCol="0"/>
          <a:lstStyle/>
          <a:p>
            <a:endParaRPr>
              <a:latin typeface="Gill Sans Nova" panose="020B0602020104020203" pitchFamily="34" charset="0"/>
            </a:endParaRPr>
          </a:p>
        </p:txBody>
      </p:sp>
      <p:sp>
        <p:nvSpPr>
          <p:cNvPr id="46" name="object 46"/>
          <p:cNvSpPr/>
          <p:nvPr/>
        </p:nvSpPr>
        <p:spPr>
          <a:xfrm>
            <a:off x="2790986" y="2794737"/>
            <a:ext cx="45719" cy="45719"/>
          </a:xfrm>
          <a:custGeom>
            <a:avLst/>
            <a:gdLst/>
            <a:ahLst/>
            <a:cxnLst/>
            <a:rect l="l" t="t" r="r" b="b"/>
            <a:pathLst>
              <a:path w="27939" h="27939">
                <a:moveTo>
                  <a:pt x="21335" y="0"/>
                </a:moveTo>
                <a:lnTo>
                  <a:pt x="6159" y="0"/>
                </a:lnTo>
                <a:lnTo>
                  <a:pt x="0" y="6159"/>
                </a:lnTo>
                <a:lnTo>
                  <a:pt x="0" y="21323"/>
                </a:lnTo>
                <a:lnTo>
                  <a:pt x="6159" y="27482"/>
                </a:lnTo>
                <a:lnTo>
                  <a:pt x="21335" y="27482"/>
                </a:lnTo>
                <a:lnTo>
                  <a:pt x="27482" y="21323"/>
                </a:lnTo>
                <a:lnTo>
                  <a:pt x="27482" y="6159"/>
                </a:lnTo>
                <a:lnTo>
                  <a:pt x="21335" y="0"/>
                </a:lnTo>
                <a:close/>
              </a:path>
            </a:pathLst>
          </a:custGeom>
          <a:solidFill>
            <a:srgbClr val="6CB744"/>
          </a:solidFill>
        </p:spPr>
        <p:txBody>
          <a:bodyPr wrap="square" lIns="0" tIns="0" rIns="0" bIns="0" rtlCol="0"/>
          <a:lstStyle/>
          <a:p>
            <a:endParaRPr>
              <a:latin typeface="Gill Sans Nova" panose="020B0602020104020203" pitchFamily="34" charset="0"/>
            </a:endParaRPr>
          </a:p>
        </p:txBody>
      </p:sp>
      <p:sp>
        <p:nvSpPr>
          <p:cNvPr id="47" name="object 47"/>
          <p:cNvSpPr/>
          <p:nvPr/>
        </p:nvSpPr>
        <p:spPr>
          <a:xfrm>
            <a:off x="3186229" y="2809505"/>
            <a:ext cx="62748" cy="45719"/>
          </a:xfrm>
          <a:custGeom>
            <a:avLst/>
            <a:gdLst/>
            <a:ahLst/>
            <a:cxnLst/>
            <a:rect l="l" t="t" r="r" b="b"/>
            <a:pathLst>
              <a:path w="67310">
                <a:moveTo>
                  <a:pt x="0" y="0"/>
                </a:moveTo>
                <a:lnTo>
                  <a:pt x="67259" y="0"/>
                </a:lnTo>
              </a:path>
            </a:pathLst>
          </a:custGeom>
          <a:ln w="18414">
            <a:solidFill>
              <a:srgbClr val="FFFFFF"/>
            </a:solidFill>
          </a:ln>
        </p:spPr>
        <p:txBody>
          <a:bodyPr wrap="square" lIns="0" tIns="0" rIns="0" bIns="0" rtlCol="0"/>
          <a:lstStyle/>
          <a:p>
            <a:endParaRPr>
              <a:latin typeface="Gill Sans Nova" panose="020B0602020104020203" pitchFamily="34" charset="0"/>
            </a:endParaRPr>
          </a:p>
        </p:txBody>
      </p:sp>
      <p:sp>
        <p:nvSpPr>
          <p:cNvPr id="48" name="object 48"/>
          <p:cNvSpPr/>
          <p:nvPr/>
        </p:nvSpPr>
        <p:spPr>
          <a:xfrm>
            <a:off x="3067405" y="2413381"/>
            <a:ext cx="215485" cy="246228"/>
          </a:xfrm>
          <a:custGeom>
            <a:avLst/>
            <a:gdLst/>
            <a:ahLst/>
            <a:cxnLst/>
            <a:rect l="l" t="t" r="r" b="b"/>
            <a:pathLst>
              <a:path w="410210" h="410210">
                <a:moveTo>
                  <a:pt x="204889" y="0"/>
                </a:moveTo>
                <a:lnTo>
                  <a:pt x="157909" y="5411"/>
                </a:lnTo>
                <a:lnTo>
                  <a:pt x="114784" y="20825"/>
                </a:lnTo>
                <a:lnTo>
                  <a:pt x="76741" y="45011"/>
                </a:lnTo>
                <a:lnTo>
                  <a:pt x="45011" y="76741"/>
                </a:lnTo>
                <a:lnTo>
                  <a:pt x="20825" y="114784"/>
                </a:lnTo>
                <a:lnTo>
                  <a:pt x="5411" y="157909"/>
                </a:lnTo>
                <a:lnTo>
                  <a:pt x="0" y="204889"/>
                </a:lnTo>
                <a:lnTo>
                  <a:pt x="5411" y="251868"/>
                </a:lnTo>
                <a:lnTo>
                  <a:pt x="20825" y="294994"/>
                </a:lnTo>
                <a:lnTo>
                  <a:pt x="45011" y="333036"/>
                </a:lnTo>
                <a:lnTo>
                  <a:pt x="76741" y="364766"/>
                </a:lnTo>
                <a:lnTo>
                  <a:pt x="114784" y="388953"/>
                </a:lnTo>
                <a:lnTo>
                  <a:pt x="157909" y="404366"/>
                </a:lnTo>
                <a:lnTo>
                  <a:pt x="204889" y="409778"/>
                </a:lnTo>
                <a:lnTo>
                  <a:pt x="251868" y="404366"/>
                </a:lnTo>
                <a:lnTo>
                  <a:pt x="294994" y="388953"/>
                </a:lnTo>
                <a:lnTo>
                  <a:pt x="333036" y="364766"/>
                </a:lnTo>
                <a:lnTo>
                  <a:pt x="364766" y="333036"/>
                </a:lnTo>
                <a:lnTo>
                  <a:pt x="388953" y="294994"/>
                </a:lnTo>
                <a:lnTo>
                  <a:pt x="404366" y="251868"/>
                </a:lnTo>
                <a:lnTo>
                  <a:pt x="409778" y="204889"/>
                </a:lnTo>
                <a:lnTo>
                  <a:pt x="404366" y="157909"/>
                </a:lnTo>
                <a:lnTo>
                  <a:pt x="388953" y="114784"/>
                </a:lnTo>
                <a:lnTo>
                  <a:pt x="364766" y="76741"/>
                </a:lnTo>
                <a:lnTo>
                  <a:pt x="333036" y="45011"/>
                </a:lnTo>
                <a:lnTo>
                  <a:pt x="294994" y="20825"/>
                </a:lnTo>
                <a:lnTo>
                  <a:pt x="251868" y="5411"/>
                </a:lnTo>
                <a:lnTo>
                  <a:pt x="204889" y="0"/>
                </a:lnTo>
                <a:close/>
              </a:path>
            </a:pathLst>
          </a:custGeom>
          <a:solidFill>
            <a:srgbClr val="F58228"/>
          </a:solidFill>
        </p:spPr>
        <p:txBody>
          <a:bodyPr wrap="square" lIns="0" tIns="0" rIns="0" bIns="0" rtlCol="0"/>
          <a:lstStyle/>
          <a:p>
            <a:endParaRPr>
              <a:latin typeface="Gill Sans Nova" panose="020B0602020104020203" pitchFamily="34" charset="0"/>
            </a:endParaRPr>
          </a:p>
        </p:txBody>
      </p:sp>
      <p:sp>
        <p:nvSpPr>
          <p:cNvPr id="49" name="object 49"/>
          <p:cNvSpPr/>
          <p:nvPr/>
        </p:nvSpPr>
        <p:spPr>
          <a:xfrm>
            <a:off x="3096961" y="2476181"/>
            <a:ext cx="168844" cy="125389"/>
          </a:xfrm>
          <a:prstGeom prst="rect">
            <a:avLst/>
          </a:prstGeom>
          <a:blipFill>
            <a:blip r:embed="rId5" cstate="print"/>
            <a:stretch>
              <a:fillRect/>
            </a:stretch>
          </a:blipFill>
        </p:spPr>
        <p:txBody>
          <a:bodyPr wrap="square" lIns="0" tIns="0" rIns="0" bIns="0" rtlCol="0"/>
          <a:lstStyle/>
          <a:p>
            <a:endParaRPr>
              <a:latin typeface="Gill Sans Nova" panose="020B0602020104020203" pitchFamily="34" charset="0"/>
            </a:endParaRPr>
          </a:p>
        </p:txBody>
      </p:sp>
      <p:grpSp>
        <p:nvGrpSpPr>
          <p:cNvPr id="6" name="Groupe 5">
            <a:extLst>
              <a:ext uri="{FF2B5EF4-FFF2-40B4-BE49-F238E27FC236}">
                <a16:creationId xmlns:a16="http://schemas.microsoft.com/office/drawing/2014/main" xmlns="" id="{E6BB371D-78DB-4AAB-B214-D11D25B0B2FD}"/>
              </a:ext>
            </a:extLst>
          </p:cNvPr>
          <p:cNvGrpSpPr/>
          <p:nvPr/>
        </p:nvGrpSpPr>
        <p:grpSpPr>
          <a:xfrm>
            <a:off x="3656770" y="2989475"/>
            <a:ext cx="221182" cy="149451"/>
            <a:chOff x="6109557" y="2725584"/>
            <a:chExt cx="267537" cy="190938"/>
          </a:xfrm>
        </p:grpSpPr>
        <p:sp>
          <p:nvSpPr>
            <p:cNvPr id="52" name="object 52"/>
            <p:cNvSpPr/>
            <p:nvPr/>
          </p:nvSpPr>
          <p:spPr>
            <a:xfrm>
              <a:off x="6115586" y="2830162"/>
              <a:ext cx="255270" cy="86360"/>
            </a:xfrm>
            <a:custGeom>
              <a:avLst/>
              <a:gdLst/>
              <a:ahLst/>
              <a:cxnLst/>
              <a:rect l="l" t="t" r="r" b="b"/>
              <a:pathLst>
                <a:path w="255270" h="86360">
                  <a:moveTo>
                    <a:pt x="94437" y="0"/>
                  </a:moveTo>
                  <a:lnTo>
                    <a:pt x="0" y="80962"/>
                  </a:lnTo>
                  <a:lnTo>
                    <a:pt x="3428" y="84150"/>
                  </a:lnTo>
                  <a:lnTo>
                    <a:pt x="8064" y="86131"/>
                  </a:lnTo>
                  <a:lnTo>
                    <a:pt x="246862" y="86131"/>
                  </a:lnTo>
                  <a:lnTo>
                    <a:pt x="251472" y="84150"/>
                  </a:lnTo>
                  <a:lnTo>
                    <a:pt x="254876" y="80962"/>
                  </a:lnTo>
                  <a:lnTo>
                    <a:pt x="194210" y="28917"/>
                  </a:lnTo>
                  <a:lnTo>
                    <a:pt x="127469" y="28917"/>
                  </a:lnTo>
                  <a:lnTo>
                    <a:pt x="94437" y="0"/>
                  </a:lnTo>
                  <a:close/>
                </a:path>
                <a:path w="255270" h="86360">
                  <a:moveTo>
                    <a:pt x="160502" y="0"/>
                  </a:moveTo>
                  <a:lnTo>
                    <a:pt x="127469" y="28917"/>
                  </a:lnTo>
                  <a:lnTo>
                    <a:pt x="194210" y="28917"/>
                  </a:lnTo>
                  <a:lnTo>
                    <a:pt x="160502" y="0"/>
                  </a:lnTo>
                  <a:close/>
                </a:path>
              </a:pathLst>
            </a:custGeom>
            <a:solidFill>
              <a:srgbClr val="FFFFFF"/>
            </a:solidFill>
          </p:spPr>
          <p:txBody>
            <a:bodyPr wrap="square" lIns="0" tIns="0" rIns="0" bIns="0" rtlCol="0"/>
            <a:lstStyle/>
            <a:p>
              <a:endParaRPr>
                <a:latin typeface="Gill Sans Nova" panose="020B0602020104020203" pitchFamily="34" charset="0"/>
              </a:endParaRPr>
            </a:p>
          </p:txBody>
        </p:sp>
        <p:sp>
          <p:nvSpPr>
            <p:cNvPr id="53" name="object 53"/>
            <p:cNvSpPr/>
            <p:nvPr/>
          </p:nvSpPr>
          <p:spPr>
            <a:xfrm>
              <a:off x="6115615" y="2725584"/>
              <a:ext cx="255270" cy="114935"/>
            </a:xfrm>
            <a:custGeom>
              <a:avLst/>
              <a:gdLst/>
              <a:ahLst/>
              <a:cxnLst/>
              <a:rect l="l" t="t" r="r" b="b"/>
              <a:pathLst>
                <a:path w="255270" h="114935">
                  <a:moveTo>
                    <a:pt x="246862" y="0"/>
                  </a:moveTo>
                  <a:lnTo>
                    <a:pt x="8051" y="0"/>
                  </a:lnTo>
                  <a:lnTo>
                    <a:pt x="3429" y="1981"/>
                  </a:lnTo>
                  <a:lnTo>
                    <a:pt x="0" y="5206"/>
                  </a:lnTo>
                  <a:lnTo>
                    <a:pt x="127431" y="114426"/>
                  </a:lnTo>
                  <a:lnTo>
                    <a:pt x="254914" y="5168"/>
                  </a:lnTo>
                  <a:lnTo>
                    <a:pt x="251485" y="1955"/>
                  </a:lnTo>
                  <a:lnTo>
                    <a:pt x="246862" y="0"/>
                  </a:lnTo>
                  <a:close/>
                </a:path>
              </a:pathLst>
            </a:custGeom>
            <a:solidFill>
              <a:srgbClr val="FFFFFF"/>
            </a:solidFill>
          </p:spPr>
          <p:txBody>
            <a:bodyPr wrap="square" lIns="0" tIns="0" rIns="0" bIns="0" rtlCol="0"/>
            <a:lstStyle/>
            <a:p>
              <a:endParaRPr>
                <a:latin typeface="Gill Sans Nova" panose="020B0602020104020203" pitchFamily="34" charset="0"/>
              </a:endParaRPr>
            </a:p>
          </p:txBody>
        </p:sp>
        <p:sp>
          <p:nvSpPr>
            <p:cNvPr id="54" name="object 54"/>
            <p:cNvSpPr/>
            <p:nvPr/>
          </p:nvSpPr>
          <p:spPr>
            <a:xfrm>
              <a:off x="6109557" y="2742325"/>
              <a:ext cx="92710" cy="158750"/>
            </a:xfrm>
            <a:custGeom>
              <a:avLst/>
              <a:gdLst/>
              <a:ahLst/>
              <a:cxnLst/>
              <a:rect l="l" t="t" r="r" b="b"/>
              <a:pathLst>
                <a:path w="92710" h="158750">
                  <a:moveTo>
                    <a:pt x="0" y="0"/>
                  </a:moveTo>
                  <a:lnTo>
                    <a:pt x="0" y="158445"/>
                  </a:lnTo>
                  <a:lnTo>
                    <a:pt x="92176" y="80124"/>
                  </a:lnTo>
                  <a:lnTo>
                    <a:pt x="0" y="0"/>
                  </a:lnTo>
                  <a:close/>
                </a:path>
              </a:pathLst>
            </a:custGeom>
            <a:solidFill>
              <a:srgbClr val="FFFFFF"/>
            </a:solidFill>
          </p:spPr>
          <p:txBody>
            <a:bodyPr wrap="square" lIns="0" tIns="0" rIns="0" bIns="0" rtlCol="0"/>
            <a:lstStyle/>
            <a:p>
              <a:endParaRPr>
                <a:latin typeface="Gill Sans Nova" panose="020B0602020104020203" pitchFamily="34" charset="0"/>
              </a:endParaRPr>
            </a:p>
          </p:txBody>
        </p:sp>
        <p:sp>
          <p:nvSpPr>
            <p:cNvPr id="55" name="object 55"/>
            <p:cNvSpPr/>
            <p:nvPr/>
          </p:nvSpPr>
          <p:spPr>
            <a:xfrm>
              <a:off x="6284384" y="2742271"/>
              <a:ext cx="92710" cy="158750"/>
            </a:xfrm>
            <a:custGeom>
              <a:avLst/>
              <a:gdLst/>
              <a:ahLst/>
              <a:cxnLst/>
              <a:rect l="l" t="t" r="r" b="b"/>
              <a:pathLst>
                <a:path w="92710" h="158750">
                  <a:moveTo>
                    <a:pt x="92176" y="0"/>
                  </a:moveTo>
                  <a:lnTo>
                    <a:pt x="0" y="80175"/>
                  </a:lnTo>
                  <a:lnTo>
                    <a:pt x="92176" y="158495"/>
                  </a:lnTo>
                  <a:lnTo>
                    <a:pt x="92176" y="0"/>
                  </a:lnTo>
                  <a:close/>
                </a:path>
              </a:pathLst>
            </a:custGeom>
            <a:solidFill>
              <a:srgbClr val="FFFFFF"/>
            </a:solidFill>
          </p:spPr>
          <p:txBody>
            <a:bodyPr wrap="square" lIns="0" tIns="0" rIns="0" bIns="0" rtlCol="0"/>
            <a:lstStyle/>
            <a:p>
              <a:endParaRPr>
                <a:latin typeface="Gill Sans Nova" panose="020B0602020104020203" pitchFamily="34" charset="0"/>
              </a:endParaRPr>
            </a:p>
          </p:txBody>
        </p:sp>
      </p:grpSp>
      <p:sp>
        <p:nvSpPr>
          <p:cNvPr id="56" name="object 56"/>
          <p:cNvSpPr/>
          <p:nvPr/>
        </p:nvSpPr>
        <p:spPr>
          <a:xfrm>
            <a:off x="2664499" y="2745045"/>
            <a:ext cx="600842" cy="328426"/>
          </a:xfrm>
          <a:custGeom>
            <a:avLst/>
            <a:gdLst/>
            <a:ahLst/>
            <a:cxnLst/>
            <a:rect l="l" t="t" r="r" b="b"/>
            <a:pathLst>
              <a:path w="644525" h="365125">
                <a:moveTo>
                  <a:pt x="597065" y="0"/>
                </a:moveTo>
                <a:lnTo>
                  <a:pt x="46926" y="0"/>
                </a:lnTo>
                <a:lnTo>
                  <a:pt x="28664" y="3699"/>
                </a:lnTo>
                <a:lnTo>
                  <a:pt x="13747" y="13752"/>
                </a:lnTo>
                <a:lnTo>
                  <a:pt x="3688" y="28651"/>
                </a:lnTo>
                <a:lnTo>
                  <a:pt x="0" y="46888"/>
                </a:lnTo>
                <a:lnTo>
                  <a:pt x="0" y="317830"/>
                </a:lnTo>
                <a:lnTo>
                  <a:pt x="3688" y="336085"/>
                </a:lnTo>
                <a:lnTo>
                  <a:pt x="13747" y="350975"/>
                </a:lnTo>
                <a:lnTo>
                  <a:pt x="28664" y="361005"/>
                </a:lnTo>
                <a:lnTo>
                  <a:pt x="46926" y="364680"/>
                </a:lnTo>
                <a:lnTo>
                  <a:pt x="597065" y="364680"/>
                </a:lnTo>
                <a:lnTo>
                  <a:pt x="615287" y="361005"/>
                </a:lnTo>
                <a:lnTo>
                  <a:pt x="630189" y="350975"/>
                </a:lnTo>
                <a:lnTo>
                  <a:pt x="640249" y="336085"/>
                </a:lnTo>
                <a:lnTo>
                  <a:pt x="643940" y="317830"/>
                </a:lnTo>
                <a:lnTo>
                  <a:pt x="643940" y="46888"/>
                </a:lnTo>
                <a:lnTo>
                  <a:pt x="640250" y="28648"/>
                </a:lnTo>
                <a:lnTo>
                  <a:pt x="630194" y="13742"/>
                </a:lnTo>
                <a:lnTo>
                  <a:pt x="615292" y="3688"/>
                </a:lnTo>
                <a:lnTo>
                  <a:pt x="597065" y="0"/>
                </a:lnTo>
                <a:close/>
              </a:path>
            </a:pathLst>
          </a:custGeom>
          <a:solidFill>
            <a:srgbClr val="00ACCD"/>
          </a:solidFill>
        </p:spPr>
        <p:txBody>
          <a:bodyPr wrap="square" lIns="0" tIns="0" rIns="0" bIns="0" rtlCol="0"/>
          <a:lstStyle/>
          <a:p>
            <a:endParaRPr>
              <a:latin typeface="Gill Sans Nova" panose="020B0602020104020203" pitchFamily="34" charset="0"/>
            </a:endParaRPr>
          </a:p>
        </p:txBody>
      </p:sp>
      <p:sp>
        <p:nvSpPr>
          <p:cNvPr id="57" name="object 57"/>
          <p:cNvSpPr/>
          <p:nvPr/>
        </p:nvSpPr>
        <p:spPr>
          <a:xfrm>
            <a:off x="2743661" y="2780182"/>
            <a:ext cx="412598" cy="265026"/>
          </a:xfrm>
          <a:custGeom>
            <a:avLst/>
            <a:gdLst/>
            <a:ahLst/>
            <a:cxnLst/>
            <a:rect l="l" t="t" r="r" b="b"/>
            <a:pathLst>
              <a:path w="442595" h="294639">
                <a:moveTo>
                  <a:pt x="442569" y="294398"/>
                </a:moveTo>
                <a:lnTo>
                  <a:pt x="0" y="294398"/>
                </a:lnTo>
                <a:lnTo>
                  <a:pt x="0" y="0"/>
                </a:lnTo>
                <a:lnTo>
                  <a:pt x="442569" y="0"/>
                </a:lnTo>
                <a:lnTo>
                  <a:pt x="442569" y="294398"/>
                </a:lnTo>
                <a:close/>
              </a:path>
            </a:pathLst>
          </a:custGeom>
          <a:solidFill>
            <a:srgbClr val="FFFFFF"/>
          </a:solidFill>
        </p:spPr>
        <p:txBody>
          <a:bodyPr wrap="square" lIns="0" tIns="0" rIns="0" bIns="0" rtlCol="0"/>
          <a:lstStyle/>
          <a:p>
            <a:endParaRPr>
              <a:latin typeface="Gill Sans Nova" panose="020B0602020104020203" pitchFamily="34" charset="0"/>
            </a:endParaRPr>
          </a:p>
        </p:txBody>
      </p:sp>
      <p:sp>
        <p:nvSpPr>
          <p:cNvPr id="58" name="object 58"/>
          <p:cNvSpPr/>
          <p:nvPr/>
        </p:nvSpPr>
        <p:spPr>
          <a:xfrm>
            <a:off x="2705265" y="2864565"/>
            <a:ext cx="45719" cy="113093"/>
          </a:xfrm>
          <a:custGeom>
            <a:avLst/>
            <a:gdLst/>
            <a:ahLst/>
            <a:cxnLst/>
            <a:rect l="l" t="t" r="r" b="b"/>
            <a:pathLst>
              <a:path h="125729">
                <a:moveTo>
                  <a:pt x="0" y="0"/>
                </a:moveTo>
                <a:lnTo>
                  <a:pt x="0" y="125641"/>
                </a:lnTo>
              </a:path>
            </a:pathLst>
          </a:custGeom>
          <a:ln w="13690">
            <a:solidFill>
              <a:srgbClr val="FFFFFF"/>
            </a:solidFill>
          </a:ln>
        </p:spPr>
        <p:txBody>
          <a:bodyPr wrap="square" lIns="0" tIns="0" rIns="0" bIns="0" rtlCol="0"/>
          <a:lstStyle/>
          <a:p>
            <a:endParaRPr>
              <a:latin typeface="Gill Sans Nova" panose="020B0602020104020203" pitchFamily="34" charset="0"/>
            </a:endParaRPr>
          </a:p>
        </p:txBody>
      </p:sp>
      <p:sp>
        <p:nvSpPr>
          <p:cNvPr id="59" name="object 59"/>
          <p:cNvSpPr/>
          <p:nvPr/>
        </p:nvSpPr>
        <p:spPr>
          <a:xfrm>
            <a:off x="2693838" y="2810833"/>
            <a:ext cx="45719" cy="45719"/>
          </a:xfrm>
          <a:custGeom>
            <a:avLst/>
            <a:gdLst/>
            <a:ahLst/>
            <a:cxnLst/>
            <a:rect l="l" t="t" r="r" b="b"/>
            <a:pathLst>
              <a:path w="24129" h="24129">
                <a:moveTo>
                  <a:pt x="18643" y="0"/>
                </a:moveTo>
                <a:lnTo>
                  <a:pt x="5384" y="0"/>
                </a:lnTo>
                <a:lnTo>
                  <a:pt x="0" y="5410"/>
                </a:lnTo>
                <a:lnTo>
                  <a:pt x="25" y="18630"/>
                </a:lnTo>
                <a:lnTo>
                  <a:pt x="5410" y="24015"/>
                </a:lnTo>
                <a:lnTo>
                  <a:pt x="18630" y="24015"/>
                </a:lnTo>
                <a:lnTo>
                  <a:pt x="24015" y="18630"/>
                </a:lnTo>
                <a:lnTo>
                  <a:pt x="24015" y="5410"/>
                </a:lnTo>
                <a:lnTo>
                  <a:pt x="18643" y="0"/>
                </a:lnTo>
                <a:close/>
              </a:path>
            </a:pathLst>
          </a:custGeom>
          <a:solidFill>
            <a:srgbClr val="FFFFFF"/>
          </a:solidFill>
        </p:spPr>
        <p:txBody>
          <a:bodyPr wrap="square" lIns="0" tIns="0" rIns="0" bIns="0" rtlCol="0"/>
          <a:lstStyle/>
          <a:p>
            <a:endParaRPr>
              <a:latin typeface="Gill Sans Nova" panose="020B0602020104020203" pitchFamily="34" charset="0"/>
            </a:endParaRPr>
          </a:p>
        </p:txBody>
      </p:sp>
      <p:sp>
        <p:nvSpPr>
          <p:cNvPr id="60" name="object 60"/>
          <p:cNvSpPr/>
          <p:nvPr/>
        </p:nvSpPr>
        <p:spPr>
          <a:xfrm>
            <a:off x="3223236" y="2885185"/>
            <a:ext cx="45719" cy="45719"/>
          </a:xfrm>
          <a:custGeom>
            <a:avLst/>
            <a:gdLst/>
            <a:ahLst/>
            <a:cxnLst/>
            <a:rect l="l" t="t" r="r" b="b"/>
            <a:pathLst>
              <a:path w="35560">
                <a:moveTo>
                  <a:pt x="0" y="0"/>
                </a:moveTo>
                <a:lnTo>
                  <a:pt x="35191" y="0"/>
                </a:lnTo>
              </a:path>
            </a:pathLst>
          </a:custGeom>
          <a:ln w="29946">
            <a:solidFill>
              <a:srgbClr val="FFFFFF"/>
            </a:solidFill>
          </a:ln>
        </p:spPr>
        <p:txBody>
          <a:bodyPr wrap="square" lIns="0" tIns="0" rIns="0" bIns="0" rtlCol="0"/>
          <a:lstStyle/>
          <a:p>
            <a:endParaRPr>
              <a:latin typeface="Gill Sans Nova" panose="020B0602020104020203" pitchFamily="34" charset="0"/>
            </a:endParaRPr>
          </a:p>
        </p:txBody>
      </p:sp>
      <p:sp>
        <p:nvSpPr>
          <p:cNvPr id="61" name="object 61"/>
          <p:cNvSpPr/>
          <p:nvPr/>
        </p:nvSpPr>
        <p:spPr>
          <a:xfrm>
            <a:off x="2867074" y="2858483"/>
            <a:ext cx="712131" cy="389542"/>
          </a:xfrm>
          <a:custGeom>
            <a:avLst/>
            <a:gdLst/>
            <a:ahLst/>
            <a:cxnLst/>
            <a:rect l="l" t="t" r="r" b="b"/>
            <a:pathLst>
              <a:path w="763904" h="433070">
                <a:moveTo>
                  <a:pt x="708063" y="0"/>
                </a:moveTo>
                <a:lnTo>
                  <a:pt x="55638" y="0"/>
                </a:lnTo>
                <a:lnTo>
                  <a:pt x="33984" y="4383"/>
                </a:lnTo>
                <a:lnTo>
                  <a:pt x="16298" y="16303"/>
                </a:lnTo>
                <a:lnTo>
                  <a:pt x="4373" y="33972"/>
                </a:lnTo>
                <a:lnTo>
                  <a:pt x="0" y="55600"/>
                </a:lnTo>
                <a:lnTo>
                  <a:pt x="0" y="376910"/>
                </a:lnTo>
                <a:lnTo>
                  <a:pt x="4373" y="398550"/>
                </a:lnTo>
                <a:lnTo>
                  <a:pt x="16298" y="416205"/>
                </a:lnTo>
                <a:lnTo>
                  <a:pt x="33984" y="428100"/>
                </a:lnTo>
                <a:lnTo>
                  <a:pt x="55638" y="432460"/>
                </a:lnTo>
                <a:lnTo>
                  <a:pt x="708063" y="432460"/>
                </a:lnTo>
                <a:lnTo>
                  <a:pt x="729669" y="428100"/>
                </a:lnTo>
                <a:lnTo>
                  <a:pt x="747337" y="416205"/>
                </a:lnTo>
                <a:lnTo>
                  <a:pt x="759262" y="398550"/>
                </a:lnTo>
                <a:lnTo>
                  <a:pt x="763638" y="376910"/>
                </a:lnTo>
                <a:lnTo>
                  <a:pt x="763638" y="55600"/>
                </a:lnTo>
                <a:lnTo>
                  <a:pt x="759265" y="33968"/>
                </a:lnTo>
                <a:lnTo>
                  <a:pt x="747347" y="16294"/>
                </a:lnTo>
                <a:lnTo>
                  <a:pt x="729680" y="4372"/>
                </a:lnTo>
                <a:lnTo>
                  <a:pt x="708063" y="0"/>
                </a:lnTo>
                <a:close/>
              </a:path>
            </a:pathLst>
          </a:custGeom>
          <a:solidFill>
            <a:srgbClr val="89C760"/>
          </a:solidFill>
        </p:spPr>
        <p:txBody>
          <a:bodyPr wrap="square" lIns="0" tIns="0" rIns="0" bIns="0" rtlCol="0"/>
          <a:lstStyle/>
          <a:p>
            <a:endParaRPr>
              <a:latin typeface="Gill Sans Nova" panose="020B0602020104020203" pitchFamily="34" charset="0"/>
            </a:endParaRPr>
          </a:p>
        </p:txBody>
      </p:sp>
      <p:sp>
        <p:nvSpPr>
          <p:cNvPr id="62" name="object 62"/>
          <p:cNvSpPr/>
          <p:nvPr/>
        </p:nvSpPr>
        <p:spPr>
          <a:xfrm>
            <a:off x="2960944" y="2900159"/>
            <a:ext cx="489553" cy="314147"/>
          </a:xfrm>
          <a:custGeom>
            <a:avLst/>
            <a:gdLst/>
            <a:ahLst/>
            <a:cxnLst/>
            <a:rect l="l" t="t" r="r" b="b"/>
            <a:pathLst>
              <a:path w="525145" h="349250">
                <a:moveTo>
                  <a:pt x="524852" y="349123"/>
                </a:moveTo>
                <a:lnTo>
                  <a:pt x="0" y="349123"/>
                </a:lnTo>
                <a:lnTo>
                  <a:pt x="0" y="0"/>
                </a:lnTo>
                <a:lnTo>
                  <a:pt x="524852" y="0"/>
                </a:lnTo>
                <a:lnTo>
                  <a:pt x="524852" y="349123"/>
                </a:lnTo>
                <a:close/>
              </a:path>
            </a:pathLst>
          </a:custGeom>
          <a:solidFill>
            <a:srgbClr val="FFFFFF"/>
          </a:solidFill>
        </p:spPr>
        <p:txBody>
          <a:bodyPr wrap="square" lIns="0" tIns="0" rIns="0" bIns="0" rtlCol="0"/>
          <a:lstStyle/>
          <a:p>
            <a:endParaRPr>
              <a:latin typeface="Gill Sans Nova" panose="020B0602020104020203" pitchFamily="34" charset="0"/>
            </a:endParaRPr>
          </a:p>
        </p:txBody>
      </p:sp>
      <p:sp>
        <p:nvSpPr>
          <p:cNvPr id="63" name="object 63"/>
          <p:cNvSpPr/>
          <p:nvPr/>
        </p:nvSpPr>
        <p:spPr>
          <a:xfrm>
            <a:off x="2915416" y="3000226"/>
            <a:ext cx="45719" cy="134226"/>
          </a:xfrm>
          <a:custGeom>
            <a:avLst/>
            <a:gdLst/>
            <a:ahLst/>
            <a:cxnLst/>
            <a:rect l="l" t="t" r="r" b="b"/>
            <a:pathLst>
              <a:path h="149225">
                <a:moveTo>
                  <a:pt x="0" y="0"/>
                </a:moveTo>
                <a:lnTo>
                  <a:pt x="0" y="148983"/>
                </a:lnTo>
              </a:path>
            </a:pathLst>
          </a:custGeom>
          <a:ln w="16255">
            <a:solidFill>
              <a:srgbClr val="FFFFFF"/>
            </a:solidFill>
          </a:ln>
        </p:spPr>
        <p:txBody>
          <a:bodyPr wrap="square" lIns="0" tIns="0" rIns="0" bIns="0" rtlCol="0"/>
          <a:lstStyle/>
          <a:p>
            <a:endParaRPr>
              <a:latin typeface="Gill Sans Nova" panose="020B0602020104020203" pitchFamily="34" charset="0"/>
            </a:endParaRPr>
          </a:p>
        </p:txBody>
      </p:sp>
      <p:sp>
        <p:nvSpPr>
          <p:cNvPr id="64" name="object 64"/>
          <p:cNvSpPr/>
          <p:nvPr/>
        </p:nvSpPr>
        <p:spPr>
          <a:xfrm>
            <a:off x="2901867" y="2936491"/>
            <a:ext cx="45719" cy="45719"/>
          </a:xfrm>
          <a:custGeom>
            <a:avLst/>
            <a:gdLst/>
            <a:ahLst/>
            <a:cxnLst/>
            <a:rect l="l" t="t" r="r" b="b"/>
            <a:pathLst>
              <a:path w="28575" h="28575">
                <a:moveTo>
                  <a:pt x="22110" y="0"/>
                </a:moveTo>
                <a:lnTo>
                  <a:pt x="6388" y="0"/>
                </a:lnTo>
                <a:lnTo>
                  <a:pt x="0" y="6413"/>
                </a:lnTo>
                <a:lnTo>
                  <a:pt x="38" y="22097"/>
                </a:lnTo>
                <a:lnTo>
                  <a:pt x="6413" y="28486"/>
                </a:lnTo>
                <a:lnTo>
                  <a:pt x="22085" y="28486"/>
                </a:lnTo>
                <a:lnTo>
                  <a:pt x="28460" y="22097"/>
                </a:lnTo>
                <a:lnTo>
                  <a:pt x="28460" y="6413"/>
                </a:lnTo>
                <a:lnTo>
                  <a:pt x="22110" y="0"/>
                </a:lnTo>
                <a:close/>
              </a:path>
            </a:pathLst>
          </a:custGeom>
          <a:solidFill>
            <a:srgbClr val="FFFFFF"/>
          </a:solidFill>
        </p:spPr>
        <p:txBody>
          <a:bodyPr wrap="square" lIns="0" tIns="0" rIns="0" bIns="0" rtlCol="0"/>
          <a:lstStyle/>
          <a:p>
            <a:endParaRPr>
              <a:latin typeface="Gill Sans Nova" panose="020B0602020104020203" pitchFamily="34" charset="0"/>
            </a:endParaRPr>
          </a:p>
        </p:txBody>
      </p:sp>
      <p:sp>
        <p:nvSpPr>
          <p:cNvPr id="65" name="object 65"/>
          <p:cNvSpPr/>
          <p:nvPr/>
        </p:nvSpPr>
        <p:spPr>
          <a:xfrm>
            <a:off x="3520868" y="3000226"/>
            <a:ext cx="45719" cy="122232"/>
          </a:xfrm>
          <a:custGeom>
            <a:avLst/>
            <a:gdLst/>
            <a:ahLst/>
            <a:cxnLst/>
            <a:rect l="l" t="t" r="r" b="b"/>
            <a:pathLst>
              <a:path h="135889">
                <a:moveTo>
                  <a:pt x="0" y="0"/>
                </a:moveTo>
                <a:lnTo>
                  <a:pt x="0" y="135661"/>
                </a:lnTo>
              </a:path>
            </a:pathLst>
          </a:custGeom>
          <a:ln w="41744">
            <a:solidFill>
              <a:srgbClr val="FFFFFF"/>
            </a:solidFill>
          </a:ln>
        </p:spPr>
        <p:txBody>
          <a:bodyPr wrap="square" lIns="0" tIns="0" rIns="0" bIns="0" rtlCol="0"/>
          <a:lstStyle/>
          <a:p>
            <a:endParaRPr>
              <a:latin typeface="Gill Sans Nova" panose="020B0602020104020203" pitchFamily="34" charset="0"/>
            </a:endParaRPr>
          </a:p>
        </p:txBody>
      </p:sp>
      <p:sp>
        <p:nvSpPr>
          <p:cNvPr id="66" name="object 66"/>
          <p:cNvSpPr/>
          <p:nvPr/>
        </p:nvSpPr>
        <p:spPr>
          <a:xfrm>
            <a:off x="3017063" y="2949949"/>
            <a:ext cx="213769" cy="205623"/>
          </a:xfrm>
          <a:prstGeom prst="rect">
            <a:avLst/>
          </a:prstGeom>
          <a:blipFill>
            <a:blip r:embed="rId6" cstate="print"/>
            <a:stretch>
              <a:fillRect/>
            </a:stretch>
          </a:blipFill>
        </p:spPr>
        <p:txBody>
          <a:bodyPr wrap="square" lIns="0" tIns="0" rIns="0" bIns="0" rtlCol="0"/>
          <a:lstStyle/>
          <a:p>
            <a:endParaRPr>
              <a:latin typeface="Gill Sans Nova" panose="020B0602020104020203" pitchFamily="34" charset="0"/>
            </a:endParaRPr>
          </a:p>
        </p:txBody>
      </p:sp>
      <p:sp>
        <p:nvSpPr>
          <p:cNvPr id="67" name="object 67"/>
          <p:cNvSpPr/>
          <p:nvPr/>
        </p:nvSpPr>
        <p:spPr>
          <a:xfrm>
            <a:off x="2626006" y="2089691"/>
            <a:ext cx="505194" cy="365125"/>
          </a:xfrm>
          <a:custGeom>
            <a:avLst/>
            <a:gdLst/>
            <a:ahLst/>
            <a:cxnLst/>
            <a:rect l="l" t="t" r="r" b="b"/>
            <a:pathLst>
              <a:path w="673735" h="456564">
                <a:moveTo>
                  <a:pt x="193865" y="92875"/>
                </a:moveTo>
                <a:lnTo>
                  <a:pt x="161265" y="99502"/>
                </a:lnTo>
                <a:lnTo>
                  <a:pt x="134642" y="117576"/>
                </a:lnTo>
                <a:lnTo>
                  <a:pt x="116691" y="144385"/>
                </a:lnTo>
                <a:lnTo>
                  <a:pt x="110108" y="177215"/>
                </a:lnTo>
                <a:lnTo>
                  <a:pt x="110108" y="182156"/>
                </a:lnTo>
                <a:lnTo>
                  <a:pt x="110566" y="186943"/>
                </a:lnTo>
                <a:lnTo>
                  <a:pt x="111366" y="191604"/>
                </a:lnTo>
                <a:lnTo>
                  <a:pt x="67336" y="207059"/>
                </a:lnTo>
                <a:lnTo>
                  <a:pt x="32013" y="236219"/>
                </a:lnTo>
                <a:lnTo>
                  <a:pt x="8524" y="275944"/>
                </a:lnTo>
                <a:lnTo>
                  <a:pt x="0" y="323087"/>
                </a:lnTo>
                <a:lnTo>
                  <a:pt x="6735" y="365165"/>
                </a:lnTo>
                <a:lnTo>
                  <a:pt x="25492" y="401711"/>
                </a:lnTo>
                <a:lnTo>
                  <a:pt x="54093" y="430532"/>
                </a:lnTo>
                <a:lnTo>
                  <a:pt x="90360" y="449434"/>
                </a:lnTo>
                <a:lnTo>
                  <a:pt x="132118" y="456222"/>
                </a:lnTo>
                <a:lnTo>
                  <a:pt x="540981" y="456222"/>
                </a:lnTo>
                <a:lnTo>
                  <a:pt x="582748" y="449434"/>
                </a:lnTo>
                <a:lnTo>
                  <a:pt x="619025" y="430532"/>
                </a:lnTo>
                <a:lnTo>
                  <a:pt x="647635" y="401711"/>
                </a:lnTo>
                <a:lnTo>
                  <a:pt x="666399" y="365165"/>
                </a:lnTo>
                <a:lnTo>
                  <a:pt x="673138" y="323087"/>
                </a:lnTo>
                <a:lnTo>
                  <a:pt x="665108" y="277294"/>
                </a:lnTo>
                <a:lnTo>
                  <a:pt x="642921" y="238374"/>
                </a:lnTo>
                <a:lnTo>
                  <a:pt x="609433" y="209200"/>
                </a:lnTo>
                <a:lnTo>
                  <a:pt x="567499" y="192646"/>
                </a:lnTo>
                <a:lnTo>
                  <a:pt x="567766" y="188836"/>
                </a:lnTo>
                <a:lnTo>
                  <a:pt x="567847" y="186943"/>
                </a:lnTo>
                <a:lnTo>
                  <a:pt x="567931" y="181089"/>
                </a:lnTo>
                <a:lnTo>
                  <a:pt x="563425" y="135391"/>
                </a:lnTo>
                <a:lnTo>
                  <a:pt x="556222" y="112890"/>
                </a:lnTo>
                <a:lnTo>
                  <a:pt x="247967" y="112890"/>
                </a:lnTo>
                <a:lnTo>
                  <a:pt x="236258" y="104480"/>
                </a:lnTo>
                <a:lnTo>
                  <a:pt x="223178" y="98186"/>
                </a:lnTo>
                <a:lnTo>
                  <a:pt x="208967" y="94241"/>
                </a:lnTo>
                <a:lnTo>
                  <a:pt x="193865" y="92875"/>
                </a:lnTo>
                <a:close/>
              </a:path>
              <a:path w="673735" h="456564">
                <a:moveTo>
                  <a:pt x="400786" y="0"/>
                </a:moveTo>
                <a:lnTo>
                  <a:pt x="341125" y="9338"/>
                </a:lnTo>
                <a:lnTo>
                  <a:pt x="299069" y="34309"/>
                </a:lnTo>
                <a:lnTo>
                  <a:pt x="269666" y="70348"/>
                </a:lnTo>
                <a:lnTo>
                  <a:pt x="247967" y="112890"/>
                </a:lnTo>
                <a:lnTo>
                  <a:pt x="556222" y="112890"/>
                </a:lnTo>
                <a:lnTo>
                  <a:pt x="526883" y="55678"/>
                </a:lnTo>
                <a:lnTo>
                  <a:pt x="494519" y="26287"/>
                </a:lnTo>
                <a:lnTo>
                  <a:pt x="452542" y="6957"/>
                </a:lnTo>
                <a:lnTo>
                  <a:pt x="400786" y="0"/>
                </a:lnTo>
                <a:close/>
              </a:path>
            </a:pathLst>
          </a:custGeom>
          <a:solidFill>
            <a:srgbClr val="89C760"/>
          </a:solidFill>
        </p:spPr>
        <p:txBody>
          <a:bodyPr wrap="square" lIns="0" tIns="0" rIns="0" bIns="0" rtlCol="0"/>
          <a:lstStyle/>
          <a:p>
            <a:endParaRPr>
              <a:latin typeface="Gill Sans Nova" panose="020B0602020104020203" pitchFamily="34" charset="0"/>
            </a:endParaRPr>
          </a:p>
        </p:txBody>
      </p:sp>
      <p:sp>
        <p:nvSpPr>
          <p:cNvPr id="68" name="object 68"/>
          <p:cNvSpPr/>
          <p:nvPr/>
        </p:nvSpPr>
        <p:spPr>
          <a:xfrm>
            <a:off x="2815453" y="2175343"/>
            <a:ext cx="143791" cy="225155"/>
          </a:xfrm>
          <a:custGeom>
            <a:avLst/>
            <a:gdLst/>
            <a:ahLst/>
            <a:cxnLst/>
            <a:rect l="l" t="t" r="r" b="b"/>
            <a:pathLst>
              <a:path w="187960" h="268604">
                <a:moveTo>
                  <a:pt x="9207" y="108750"/>
                </a:moveTo>
                <a:lnTo>
                  <a:pt x="241" y="115671"/>
                </a:lnTo>
                <a:lnTo>
                  <a:pt x="0" y="266750"/>
                </a:lnTo>
                <a:lnTo>
                  <a:pt x="8966" y="267969"/>
                </a:lnTo>
                <a:lnTo>
                  <a:pt x="186639" y="268249"/>
                </a:lnTo>
                <a:lnTo>
                  <a:pt x="187324" y="267042"/>
                </a:lnTo>
                <a:lnTo>
                  <a:pt x="187566" y="115976"/>
                </a:lnTo>
                <a:lnTo>
                  <a:pt x="186905" y="109029"/>
                </a:lnTo>
                <a:lnTo>
                  <a:pt x="168846" y="109004"/>
                </a:lnTo>
                <a:lnTo>
                  <a:pt x="140741" y="108953"/>
                </a:lnTo>
                <a:lnTo>
                  <a:pt x="56451" y="108813"/>
                </a:lnTo>
                <a:lnTo>
                  <a:pt x="28359" y="108775"/>
                </a:lnTo>
                <a:lnTo>
                  <a:pt x="9207" y="108750"/>
                </a:lnTo>
                <a:close/>
              </a:path>
              <a:path w="187960" h="268604">
                <a:moveTo>
                  <a:pt x="152640" y="27254"/>
                </a:moveTo>
                <a:lnTo>
                  <a:pt x="98729" y="27254"/>
                </a:lnTo>
                <a:lnTo>
                  <a:pt x="115799" y="30830"/>
                </a:lnTo>
                <a:lnTo>
                  <a:pt x="129106" y="40525"/>
                </a:lnTo>
                <a:lnTo>
                  <a:pt x="137743" y="54879"/>
                </a:lnTo>
                <a:lnTo>
                  <a:pt x="140773" y="72250"/>
                </a:lnTo>
                <a:lnTo>
                  <a:pt x="140741" y="108953"/>
                </a:lnTo>
                <a:lnTo>
                  <a:pt x="168846" y="108953"/>
                </a:lnTo>
                <a:lnTo>
                  <a:pt x="168856" y="72250"/>
                </a:lnTo>
                <a:lnTo>
                  <a:pt x="163577" y="44318"/>
                </a:lnTo>
                <a:lnTo>
                  <a:pt x="152640" y="27254"/>
                </a:lnTo>
                <a:close/>
              </a:path>
              <a:path w="187960" h="268604">
                <a:moveTo>
                  <a:pt x="98767" y="0"/>
                </a:moveTo>
                <a:lnTo>
                  <a:pt x="48648" y="21137"/>
                </a:lnTo>
                <a:lnTo>
                  <a:pt x="28409" y="72250"/>
                </a:lnTo>
                <a:lnTo>
                  <a:pt x="28359" y="108775"/>
                </a:lnTo>
                <a:lnTo>
                  <a:pt x="56451" y="108775"/>
                </a:lnTo>
                <a:lnTo>
                  <a:pt x="56524" y="72250"/>
                </a:lnTo>
                <a:lnTo>
                  <a:pt x="59624" y="54762"/>
                </a:lnTo>
                <a:lnTo>
                  <a:pt x="68306" y="40438"/>
                </a:lnTo>
                <a:lnTo>
                  <a:pt x="81646" y="30783"/>
                </a:lnTo>
                <a:lnTo>
                  <a:pt x="98729" y="27254"/>
                </a:lnTo>
                <a:lnTo>
                  <a:pt x="152640" y="27254"/>
                </a:lnTo>
                <a:lnTo>
                  <a:pt x="148820" y="21293"/>
                </a:lnTo>
                <a:lnTo>
                  <a:pt x="126568" y="5738"/>
                </a:lnTo>
                <a:lnTo>
                  <a:pt x="98767" y="0"/>
                </a:lnTo>
                <a:close/>
              </a:path>
            </a:pathLst>
          </a:custGeom>
          <a:solidFill>
            <a:srgbClr val="FFFFFF"/>
          </a:solidFill>
        </p:spPr>
        <p:txBody>
          <a:bodyPr wrap="square" lIns="0" tIns="0" rIns="0" bIns="0" rtlCol="0"/>
          <a:lstStyle/>
          <a:p>
            <a:endParaRPr>
              <a:latin typeface="Gill Sans Nova" panose="020B0602020104020203" pitchFamily="34" charset="0"/>
            </a:endParaRPr>
          </a:p>
        </p:txBody>
      </p:sp>
      <p:grpSp>
        <p:nvGrpSpPr>
          <p:cNvPr id="131" name="Groupe 130">
            <a:extLst>
              <a:ext uri="{FF2B5EF4-FFF2-40B4-BE49-F238E27FC236}">
                <a16:creationId xmlns:a16="http://schemas.microsoft.com/office/drawing/2014/main" xmlns="" id="{37E45564-3DD4-40F5-9182-AB61E8D54F2E}"/>
              </a:ext>
            </a:extLst>
          </p:cNvPr>
          <p:cNvGrpSpPr/>
          <p:nvPr/>
        </p:nvGrpSpPr>
        <p:grpSpPr>
          <a:xfrm>
            <a:off x="3404914" y="2337954"/>
            <a:ext cx="434599" cy="367920"/>
            <a:chOff x="1976297" y="4101070"/>
            <a:chExt cx="654050" cy="579520"/>
          </a:xfrm>
        </p:grpSpPr>
        <p:sp>
          <p:nvSpPr>
            <p:cNvPr id="69" name="object 69"/>
            <p:cNvSpPr/>
            <p:nvPr/>
          </p:nvSpPr>
          <p:spPr>
            <a:xfrm>
              <a:off x="1976297" y="4219878"/>
              <a:ext cx="654050" cy="101600"/>
            </a:xfrm>
            <a:custGeom>
              <a:avLst/>
              <a:gdLst/>
              <a:ahLst/>
              <a:cxnLst/>
              <a:rect l="l" t="t" r="r" b="b"/>
              <a:pathLst>
                <a:path w="654050" h="101600">
                  <a:moveTo>
                    <a:pt x="630008" y="0"/>
                  </a:moveTo>
                  <a:lnTo>
                    <a:pt x="23761" y="0"/>
                  </a:lnTo>
                  <a:lnTo>
                    <a:pt x="14514" y="1866"/>
                  </a:lnTo>
                  <a:lnTo>
                    <a:pt x="6961" y="6956"/>
                  </a:lnTo>
                  <a:lnTo>
                    <a:pt x="1867" y="14508"/>
                  </a:lnTo>
                  <a:lnTo>
                    <a:pt x="0" y="23761"/>
                  </a:lnTo>
                  <a:lnTo>
                    <a:pt x="0" y="77520"/>
                  </a:lnTo>
                  <a:lnTo>
                    <a:pt x="1867" y="86773"/>
                  </a:lnTo>
                  <a:lnTo>
                    <a:pt x="6961" y="94326"/>
                  </a:lnTo>
                  <a:lnTo>
                    <a:pt x="14514" y="99416"/>
                  </a:lnTo>
                  <a:lnTo>
                    <a:pt x="23761" y="101282"/>
                  </a:lnTo>
                  <a:lnTo>
                    <a:pt x="630008" y="101282"/>
                  </a:lnTo>
                  <a:lnTo>
                    <a:pt x="639256" y="99416"/>
                  </a:lnTo>
                  <a:lnTo>
                    <a:pt x="646809" y="94326"/>
                  </a:lnTo>
                  <a:lnTo>
                    <a:pt x="651902" y="86773"/>
                  </a:lnTo>
                  <a:lnTo>
                    <a:pt x="653770" y="77520"/>
                  </a:lnTo>
                  <a:lnTo>
                    <a:pt x="653770" y="23761"/>
                  </a:lnTo>
                  <a:lnTo>
                    <a:pt x="651902" y="14508"/>
                  </a:lnTo>
                  <a:lnTo>
                    <a:pt x="646809" y="6956"/>
                  </a:lnTo>
                  <a:lnTo>
                    <a:pt x="639256" y="1866"/>
                  </a:lnTo>
                  <a:lnTo>
                    <a:pt x="630008" y="0"/>
                  </a:lnTo>
                  <a:close/>
                </a:path>
              </a:pathLst>
            </a:custGeom>
            <a:solidFill>
              <a:srgbClr val="FFFFFF"/>
            </a:solidFill>
          </p:spPr>
          <p:txBody>
            <a:bodyPr wrap="square" lIns="0" tIns="0" rIns="0" bIns="0" rtlCol="0"/>
            <a:lstStyle/>
            <a:p>
              <a:endParaRPr>
                <a:latin typeface="Gill Sans Nova" panose="020B0602020104020203" pitchFamily="34" charset="0"/>
              </a:endParaRPr>
            </a:p>
          </p:txBody>
        </p:sp>
        <p:sp>
          <p:nvSpPr>
            <p:cNvPr id="70" name="object 70"/>
            <p:cNvSpPr/>
            <p:nvPr/>
          </p:nvSpPr>
          <p:spPr>
            <a:xfrm>
              <a:off x="1976297" y="4339581"/>
              <a:ext cx="654050" cy="101600"/>
            </a:xfrm>
            <a:custGeom>
              <a:avLst/>
              <a:gdLst/>
              <a:ahLst/>
              <a:cxnLst/>
              <a:rect l="l" t="t" r="r" b="b"/>
              <a:pathLst>
                <a:path w="654050" h="101600">
                  <a:moveTo>
                    <a:pt x="630008" y="0"/>
                  </a:moveTo>
                  <a:lnTo>
                    <a:pt x="23761" y="0"/>
                  </a:lnTo>
                  <a:lnTo>
                    <a:pt x="14514" y="1866"/>
                  </a:lnTo>
                  <a:lnTo>
                    <a:pt x="6961" y="6956"/>
                  </a:lnTo>
                  <a:lnTo>
                    <a:pt x="1867" y="14508"/>
                  </a:lnTo>
                  <a:lnTo>
                    <a:pt x="0" y="23761"/>
                  </a:lnTo>
                  <a:lnTo>
                    <a:pt x="0" y="77520"/>
                  </a:lnTo>
                  <a:lnTo>
                    <a:pt x="1867" y="86773"/>
                  </a:lnTo>
                  <a:lnTo>
                    <a:pt x="6961" y="94326"/>
                  </a:lnTo>
                  <a:lnTo>
                    <a:pt x="14514" y="99416"/>
                  </a:lnTo>
                  <a:lnTo>
                    <a:pt x="23761" y="101282"/>
                  </a:lnTo>
                  <a:lnTo>
                    <a:pt x="630008" y="101282"/>
                  </a:lnTo>
                  <a:lnTo>
                    <a:pt x="639256" y="99416"/>
                  </a:lnTo>
                  <a:lnTo>
                    <a:pt x="646809" y="94326"/>
                  </a:lnTo>
                  <a:lnTo>
                    <a:pt x="651902" y="86773"/>
                  </a:lnTo>
                  <a:lnTo>
                    <a:pt x="653770" y="77520"/>
                  </a:lnTo>
                  <a:lnTo>
                    <a:pt x="653770" y="23761"/>
                  </a:lnTo>
                  <a:lnTo>
                    <a:pt x="651902" y="14508"/>
                  </a:lnTo>
                  <a:lnTo>
                    <a:pt x="646809" y="6956"/>
                  </a:lnTo>
                  <a:lnTo>
                    <a:pt x="639256" y="1866"/>
                  </a:lnTo>
                  <a:lnTo>
                    <a:pt x="630008" y="0"/>
                  </a:lnTo>
                  <a:close/>
                </a:path>
              </a:pathLst>
            </a:custGeom>
            <a:solidFill>
              <a:srgbClr val="FFFFFF"/>
            </a:solidFill>
          </p:spPr>
          <p:txBody>
            <a:bodyPr wrap="square" lIns="0" tIns="0" rIns="0" bIns="0" rtlCol="0"/>
            <a:lstStyle/>
            <a:p>
              <a:endParaRPr>
                <a:latin typeface="Gill Sans Nova" panose="020B0602020104020203" pitchFamily="34" charset="0"/>
              </a:endParaRPr>
            </a:p>
          </p:txBody>
        </p:sp>
        <p:sp>
          <p:nvSpPr>
            <p:cNvPr id="71" name="object 71"/>
            <p:cNvSpPr/>
            <p:nvPr/>
          </p:nvSpPr>
          <p:spPr>
            <a:xfrm>
              <a:off x="1976297" y="4459286"/>
              <a:ext cx="654050" cy="101600"/>
            </a:xfrm>
            <a:custGeom>
              <a:avLst/>
              <a:gdLst/>
              <a:ahLst/>
              <a:cxnLst/>
              <a:rect l="l" t="t" r="r" b="b"/>
              <a:pathLst>
                <a:path w="654050" h="101600">
                  <a:moveTo>
                    <a:pt x="630008" y="0"/>
                  </a:moveTo>
                  <a:lnTo>
                    <a:pt x="23761" y="0"/>
                  </a:lnTo>
                  <a:lnTo>
                    <a:pt x="14514" y="1866"/>
                  </a:lnTo>
                  <a:lnTo>
                    <a:pt x="6961" y="6956"/>
                  </a:lnTo>
                  <a:lnTo>
                    <a:pt x="1867" y="14508"/>
                  </a:lnTo>
                  <a:lnTo>
                    <a:pt x="0" y="23761"/>
                  </a:lnTo>
                  <a:lnTo>
                    <a:pt x="0" y="77520"/>
                  </a:lnTo>
                  <a:lnTo>
                    <a:pt x="1867" y="86773"/>
                  </a:lnTo>
                  <a:lnTo>
                    <a:pt x="6961" y="94326"/>
                  </a:lnTo>
                  <a:lnTo>
                    <a:pt x="14514" y="99416"/>
                  </a:lnTo>
                  <a:lnTo>
                    <a:pt x="23761" y="101282"/>
                  </a:lnTo>
                  <a:lnTo>
                    <a:pt x="630008" y="101282"/>
                  </a:lnTo>
                  <a:lnTo>
                    <a:pt x="639256" y="99416"/>
                  </a:lnTo>
                  <a:lnTo>
                    <a:pt x="646809" y="94326"/>
                  </a:lnTo>
                  <a:lnTo>
                    <a:pt x="651902" y="86773"/>
                  </a:lnTo>
                  <a:lnTo>
                    <a:pt x="653770" y="77520"/>
                  </a:lnTo>
                  <a:lnTo>
                    <a:pt x="653770" y="23761"/>
                  </a:lnTo>
                  <a:lnTo>
                    <a:pt x="651902" y="14508"/>
                  </a:lnTo>
                  <a:lnTo>
                    <a:pt x="646809" y="6956"/>
                  </a:lnTo>
                  <a:lnTo>
                    <a:pt x="639256" y="1866"/>
                  </a:lnTo>
                  <a:lnTo>
                    <a:pt x="630008" y="0"/>
                  </a:lnTo>
                  <a:close/>
                </a:path>
              </a:pathLst>
            </a:custGeom>
            <a:solidFill>
              <a:srgbClr val="FFFFFF"/>
            </a:solidFill>
          </p:spPr>
          <p:txBody>
            <a:bodyPr wrap="square" lIns="0" tIns="0" rIns="0" bIns="0" rtlCol="0"/>
            <a:lstStyle/>
            <a:p>
              <a:endParaRPr>
                <a:latin typeface="Gill Sans Nova" panose="020B0602020104020203" pitchFamily="34" charset="0"/>
              </a:endParaRPr>
            </a:p>
          </p:txBody>
        </p:sp>
        <p:sp>
          <p:nvSpPr>
            <p:cNvPr id="72" name="object 72"/>
            <p:cNvSpPr/>
            <p:nvPr/>
          </p:nvSpPr>
          <p:spPr>
            <a:xfrm>
              <a:off x="1976297" y="4578990"/>
              <a:ext cx="654050" cy="101600"/>
            </a:xfrm>
            <a:custGeom>
              <a:avLst/>
              <a:gdLst/>
              <a:ahLst/>
              <a:cxnLst/>
              <a:rect l="l" t="t" r="r" b="b"/>
              <a:pathLst>
                <a:path w="654050" h="101600">
                  <a:moveTo>
                    <a:pt x="630008" y="0"/>
                  </a:moveTo>
                  <a:lnTo>
                    <a:pt x="23761" y="0"/>
                  </a:lnTo>
                  <a:lnTo>
                    <a:pt x="14514" y="1866"/>
                  </a:lnTo>
                  <a:lnTo>
                    <a:pt x="6961" y="6956"/>
                  </a:lnTo>
                  <a:lnTo>
                    <a:pt x="1867" y="14508"/>
                  </a:lnTo>
                  <a:lnTo>
                    <a:pt x="0" y="23761"/>
                  </a:lnTo>
                  <a:lnTo>
                    <a:pt x="0" y="77520"/>
                  </a:lnTo>
                  <a:lnTo>
                    <a:pt x="1867" y="86773"/>
                  </a:lnTo>
                  <a:lnTo>
                    <a:pt x="6961" y="94326"/>
                  </a:lnTo>
                  <a:lnTo>
                    <a:pt x="14514" y="99416"/>
                  </a:lnTo>
                  <a:lnTo>
                    <a:pt x="23761" y="101282"/>
                  </a:lnTo>
                  <a:lnTo>
                    <a:pt x="630008" y="101282"/>
                  </a:lnTo>
                  <a:lnTo>
                    <a:pt x="639256" y="99416"/>
                  </a:lnTo>
                  <a:lnTo>
                    <a:pt x="646809" y="94326"/>
                  </a:lnTo>
                  <a:lnTo>
                    <a:pt x="651902" y="86773"/>
                  </a:lnTo>
                  <a:lnTo>
                    <a:pt x="653770" y="77520"/>
                  </a:lnTo>
                  <a:lnTo>
                    <a:pt x="653770" y="23761"/>
                  </a:lnTo>
                  <a:lnTo>
                    <a:pt x="651902" y="14508"/>
                  </a:lnTo>
                  <a:lnTo>
                    <a:pt x="646809" y="6956"/>
                  </a:lnTo>
                  <a:lnTo>
                    <a:pt x="639256" y="1866"/>
                  </a:lnTo>
                  <a:lnTo>
                    <a:pt x="630008" y="0"/>
                  </a:lnTo>
                  <a:close/>
                </a:path>
              </a:pathLst>
            </a:custGeom>
            <a:solidFill>
              <a:srgbClr val="FFFFFF"/>
            </a:solidFill>
          </p:spPr>
          <p:txBody>
            <a:bodyPr wrap="square" lIns="0" tIns="0" rIns="0" bIns="0" rtlCol="0"/>
            <a:lstStyle/>
            <a:p>
              <a:endParaRPr>
                <a:latin typeface="Gill Sans Nova" panose="020B0602020104020203" pitchFamily="34" charset="0"/>
              </a:endParaRPr>
            </a:p>
          </p:txBody>
        </p:sp>
        <p:sp>
          <p:nvSpPr>
            <p:cNvPr id="73" name="object 73"/>
            <p:cNvSpPr/>
            <p:nvPr/>
          </p:nvSpPr>
          <p:spPr>
            <a:xfrm>
              <a:off x="1996476" y="4101070"/>
              <a:ext cx="605155" cy="100965"/>
            </a:xfrm>
            <a:custGeom>
              <a:avLst/>
              <a:gdLst/>
              <a:ahLst/>
              <a:cxnLst/>
              <a:rect l="l" t="t" r="r" b="b"/>
              <a:pathLst>
                <a:path w="605155" h="100964">
                  <a:moveTo>
                    <a:pt x="127901" y="0"/>
                  </a:moveTo>
                  <a:lnTo>
                    <a:pt x="0" y="100075"/>
                  </a:lnTo>
                  <a:lnTo>
                    <a:pt x="604799" y="100837"/>
                  </a:lnTo>
                  <a:lnTo>
                    <a:pt x="497128" y="761"/>
                  </a:lnTo>
                  <a:lnTo>
                    <a:pt x="127901" y="0"/>
                  </a:lnTo>
                  <a:close/>
                </a:path>
              </a:pathLst>
            </a:custGeom>
            <a:solidFill>
              <a:srgbClr val="FFFFFF"/>
            </a:solidFill>
          </p:spPr>
          <p:txBody>
            <a:bodyPr wrap="square" lIns="0" tIns="0" rIns="0" bIns="0" rtlCol="0"/>
            <a:lstStyle/>
            <a:p>
              <a:endParaRPr>
                <a:latin typeface="Gill Sans Nova" panose="020B0602020104020203" pitchFamily="34" charset="0"/>
              </a:endParaRPr>
            </a:p>
          </p:txBody>
        </p:sp>
        <p:sp>
          <p:nvSpPr>
            <p:cNvPr id="74" name="object 74"/>
            <p:cNvSpPr/>
            <p:nvPr/>
          </p:nvSpPr>
          <p:spPr>
            <a:xfrm>
              <a:off x="2578911" y="4256879"/>
              <a:ext cx="22860" cy="22860"/>
            </a:xfrm>
            <a:custGeom>
              <a:avLst/>
              <a:gdLst/>
              <a:ahLst/>
              <a:cxnLst/>
              <a:rect l="l" t="t" r="r" b="b"/>
              <a:pathLst>
                <a:path w="22860" h="22860">
                  <a:moveTo>
                    <a:pt x="17652" y="0"/>
                  </a:moveTo>
                  <a:lnTo>
                    <a:pt x="5092" y="0"/>
                  </a:lnTo>
                  <a:lnTo>
                    <a:pt x="0" y="5092"/>
                  </a:lnTo>
                  <a:lnTo>
                    <a:pt x="0" y="17653"/>
                  </a:lnTo>
                  <a:lnTo>
                    <a:pt x="5092" y="22733"/>
                  </a:lnTo>
                  <a:lnTo>
                    <a:pt x="17652" y="22733"/>
                  </a:lnTo>
                  <a:lnTo>
                    <a:pt x="22745" y="17653"/>
                  </a:lnTo>
                  <a:lnTo>
                    <a:pt x="22745" y="5092"/>
                  </a:lnTo>
                  <a:lnTo>
                    <a:pt x="17652" y="0"/>
                  </a:lnTo>
                  <a:close/>
                </a:path>
              </a:pathLst>
            </a:custGeom>
            <a:solidFill>
              <a:srgbClr val="00627D"/>
            </a:solidFill>
          </p:spPr>
          <p:txBody>
            <a:bodyPr wrap="square" lIns="0" tIns="0" rIns="0" bIns="0" rtlCol="0"/>
            <a:lstStyle/>
            <a:p>
              <a:endParaRPr>
                <a:latin typeface="Gill Sans Nova" panose="020B0602020104020203" pitchFamily="34" charset="0"/>
              </a:endParaRPr>
            </a:p>
          </p:txBody>
        </p:sp>
        <p:sp>
          <p:nvSpPr>
            <p:cNvPr id="75" name="object 75"/>
            <p:cNvSpPr/>
            <p:nvPr/>
          </p:nvSpPr>
          <p:spPr>
            <a:xfrm>
              <a:off x="2578911" y="4379713"/>
              <a:ext cx="22860" cy="22860"/>
            </a:xfrm>
            <a:custGeom>
              <a:avLst/>
              <a:gdLst/>
              <a:ahLst/>
              <a:cxnLst/>
              <a:rect l="l" t="t" r="r" b="b"/>
              <a:pathLst>
                <a:path w="22860" h="22860">
                  <a:moveTo>
                    <a:pt x="17652" y="0"/>
                  </a:moveTo>
                  <a:lnTo>
                    <a:pt x="5092" y="0"/>
                  </a:lnTo>
                  <a:lnTo>
                    <a:pt x="0" y="5080"/>
                  </a:lnTo>
                  <a:lnTo>
                    <a:pt x="0" y="17640"/>
                  </a:lnTo>
                  <a:lnTo>
                    <a:pt x="5092" y="22733"/>
                  </a:lnTo>
                  <a:lnTo>
                    <a:pt x="17652" y="22733"/>
                  </a:lnTo>
                  <a:lnTo>
                    <a:pt x="22745" y="17640"/>
                  </a:lnTo>
                  <a:lnTo>
                    <a:pt x="22745" y="5080"/>
                  </a:lnTo>
                  <a:lnTo>
                    <a:pt x="17652" y="0"/>
                  </a:lnTo>
                  <a:close/>
                </a:path>
              </a:pathLst>
            </a:custGeom>
            <a:solidFill>
              <a:srgbClr val="00627D"/>
            </a:solidFill>
          </p:spPr>
          <p:txBody>
            <a:bodyPr wrap="square" lIns="0" tIns="0" rIns="0" bIns="0" rtlCol="0"/>
            <a:lstStyle/>
            <a:p>
              <a:endParaRPr>
                <a:latin typeface="Gill Sans Nova" panose="020B0602020104020203" pitchFamily="34" charset="0"/>
              </a:endParaRPr>
            </a:p>
          </p:txBody>
        </p:sp>
        <p:sp>
          <p:nvSpPr>
            <p:cNvPr id="76" name="object 76"/>
            <p:cNvSpPr/>
            <p:nvPr/>
          </p:nvSpPr>
          <p:spPr>
            <a:xfrm>
              <a:off x="2578911" y="4493438"/>
              <a:ext cx="22860" cy="22860"/>
            </a:xfrm>
            <a:custGeom>
              <a:avLst/>
              <a:gdLst/>
              <a:ahLst/>
              <a:cxnLst/>
              <a:rect l="l" t="t" r="r" b="b"/>
              <a:pathLst>
                <a:path w="22860" h="22860">
                  <a:moveTo>
                    <a:pt x="17652" y="0"/>
                  </a:moveTo>
                  <a:lnTo>
                    <a:pt x="5092" y="0"/>
                  </a:lnTo>
                  <a:lnTo>
                    <a:pt x="0" y="5080"/>
                  </a:lnTo>
                  <a:lnTo>
                    <a:pt x="0" y="17640"/>
                  </a:lnTo>
                  <a:lnTo>
                    <a:pt x="5092" y="22733"/>
                  </a:lnTo>
                  <a:lnTo>
                    <a:pt x="17652" y="22733"/>
                  </a:lnTo>
                  <a:lnTo>
                    <a:pt x="22745" y="17640"/>
                  </a:lnTo>
                  <a:lnTo>
                    <a:pt x="22745" y="5080"/>
                  </a:lnTo>
                  <a:lnTo>
                    <a:pt x="17652" y="0"/>
                  </a:lnTo>
                  <a:close/>
                </a:path>
              </a:pathLst>
            </a:custGeom>
            <a:solidFill>
              <a:srgbClr val="00627D"/>
            </a:solidFill>
          </p:spPr>
          <p:txBody>
            <a:bodyPr wrap="square" lIns="0" tIns="0" rIns="0" bIns="0" rtlCol="0"/>
            <a:lstStyle/>
            <a:p>
              <a:endParaRPr>
                <a:latin typeface="Gill Sans Nova" panose="020B0602020104020203" pitchFamily="34" charset="0"/>
              </a:endParaRPr>
            </a:p>
          </p:txBody>
        </p:sp>
        <p:sp>
          <p:nvSpPr>
            <p:cNvPr id="77" name="object 77"/>
            <p:cNvSpPr/>
            <p:nvPr/>
          </p:nvSpPr>
          <p:spPr>
            <a:xfrm>
              <a:off x="2578911" y="4616262"/>
              <a:ext cx="22860" cy="22860"/>
            </a:xfrm>
            <a:custGeom>
              <a:avLst/>
              <a:gdLst/>
              <a:ahLst/>
              <a:cxnLst/>
              <a:rect l="l" t="t" r="r" b="b"/>
              <a:pathLst>
                <a:path w="22860" h="22860">
                  <a:moveTo>
                    <a:pt x="17652" y="0"/>
                  </a:moveTo>
                  <a:lnTo>
                    <a:pt x="5092" y="0"/>
                  </a:lnTo>
                  <a:lnTo>
                    <a:pt x="0" y="5092"/>
                  </a:lnTo>
                  <a:lnTo>
                    <a:pt x="0" y="17653"/>
                  </a:lnTo>
                  <a:lnTo>
                    <a:pt x="5092" y="22733"/>
                  </a:lnTo>
                  <a:lnTo>
                    <a:pt x="17652" y="22733"/>
                  </a:lnTo>
                  <a:lnTo>
                    <a:pt x="22745" y="17653"/>
                  </a:lnTo>
                  <a:lnTo>
                    <a:pt x="22745" y="5092"/>
                  </a:lnTo>
                  <a:lnTo>
                    <a:pt x="17652" y="0"/>
                  </a:lnTo>
                  <a:close/>
                </a:path>
              </a:pathLst>
            </a:custGeom>
            <a:solidFill>
              <a:srgbClr val="00627D"/>
            </a:solidFill>
          </p:spPr>
          <p:txBody>
            <a:bodyPr wrap="square" lIns="0" tIns="0" rIns="0" bIns="0" rtlCol="0"/>
            <a:lstStyle/>
            <a:p>
              <a:endParaRPr>
                <a:latin typeface="Gill Sans Nova" panose="020B0602020104020203" pitchFamily="34" charset="0"/>
              </a:endParaRPr>
            </a:p>
          </p:txBody>
        </p:sp>
      </p:grpSp>
      <p:sp>
        <p:nvSpPr>
          <p:cNvPr id="80" name="object 80"/>
          <p:cNvSpPr/>
          <p:nvPr/>
        </p:nvSpPr>
        <p:spPr>
          <a:xfrm>
            <a:off x="2838878" y="1016683"/>
            <a:ext cx="1452805" cy="937784"/>
          </a:xfrm>
          <a:prstGeom prst="rect">
            <a:avLst/>
          </a:prstGeom>
          <a:blipFill>
            <a:blip r:embed="rId7" cstate="print"/>
            <a:stretch>
              <a:fillRect/>
            </a:stretch>
          </a:blipFill>
        </p:spPr>
        <p:txBody>
          <a:bodyPr wrap="square" lIns="0" tIns="0" rIns="0" bIns="0" rtlCol="0"/>
          <a:lstStyle/>
          <a:p>
            <a:endParaRPr>
              <a:latin typeface="Gill Sans Nova" panose="020B0602020104020203" pitchFamily="34" charset="0"/>
            </a:endParaRPr>
          </a:p>
        </p:txBody>
      </p:sp>
      <p:sp>
        <p:nvSpPr>
          <p:cNvPr id="83" name="object 83"/>
          <p:cNvSpPr/>
          <p:nvPr/>
        </p:nvSpPr>
        <p:spPr>
          <a:xfrm flipH="1">
            <a:off x="4084201" y="958301"/>
            <a:ext cx="1021199" cy="1414035"/>
          </a:xfrm>
          <a:prstGeom prst="rect">
            <a:avLst/>
          </a:prstGeom>
          <a:blipFill>
            <a:blip r:embed="rId8" cstate="print"/>
            <a:stretch>
              <a:fillRect/>
            </a:stretch>
          </a:blipFill>
        </p:spPr>
        <p:txBody>
          <a:bodyPr wrap="square" lIns="0" tIns="0" rIns="0" bIns="0" rtlCol="0"/>
          <a:lstStyle/>
          <a:p>
            <a:endParaRPr>
              <a:latin typeface="Gill Sans Nova" panose="020B0602020104020203" pitchFamily="34" charset="0"/>
            </a:endParaRPr>
          </a:p>
        </p:txBody>
      </p:sp>
      <p:sp>
        <p:nvSpPr>
          <p:cNvPr id="86" name="object 86"/>
          <p:cNvSpPr txBox="1"/>
          <p:nvPr/>
        </p:nvSpPr>
        <p:spPr>
          <a:xfrm>
            <a:off x="276007" y="3476625"/>
            <a:ext cx="4931614" cy="3018775"/>
          </a:xfrm>
          <a:prstGeom prst="rect">
            <a:avLst/>
          </a:prstGeom>
        </p:spPr>
        <p:txBody>
          <a:bodyPr vert="horz" wrap="square" lIns="0" tIns="12700" rIns="0" bIns="0" rtlCol="0">
            <a:spAutoFit/>
          </a:bodyPr>
          <a:lstStyle/>
          <a:p>
            <a:pPr marL="12700" algn="ctr">
              <a:lnSpc>
                <a:spcPct val="100000"/>
              </a:lnSpc>
              <a:spcBef>
                <a:spcPts val="100"/>
              </a:spcBef>
            </a:pPr>
            <a:r>
              <a:rPr lang="fr-FR" sz="2800" dirty="0">
                <a:solidFill>
                  <a:schemeClr val="bg1"/>
                </a:solidFill>
                <a:effectLst>
                  <a:outerShdw blurRad="38100" dist="38100" dir="2700000" algn="tl">
                    <a:srgbClr val="000000">
                      <a:alpha val="43137"/>
                    </a:srgbClr>
                  </a:outerShdw>
                </a:effectLst>
                <a:latin typeface="Arial Nova Cond" panose="020B0506020202020204" pitchFamily="34" charset="0"/>
                <a:cs typeface="Arial" panose="020B0604020202020204" pitchFamily="34" charset="0"/>
              </a:rPr>
              <a:t>Réussissons ensemble la Télémédecine !</a:t>
            </a:r>
          </a:p>
          <a:p>
            <a:pPr marL="12700" algn="ctr">
              <a:spcBef>
                <a:spcPts val="100"/>
              </a:spcBef>
            </a:pPr>
            <a:r>
              <a:rPr lang="fr-FR" sz="2800" dirty="0">
                <a:solidFill>
                  <a:schemeClr val="bg1"/>
                </a:solidFill>
                <a:effectLst>
                  <a:outerShdw blurRad="38100" dist="38100" dir="2700000" algn="tl">
                    <a:srgbClr val="000000">
                      <a:alpha val="43137"/>
                    </a:srgbClr>
                  </a:outerShdw>
                </a:effectLst>
                <a:latin typeface="Arial Nova Cond" panose="020B0506020202020204" pitchFamily="34" charset="0"/>
                <a:cs typeface="Arial" panose="020B0604020202020204" pitchFamily="34" charset="0"/>
              </a:rPr>
              <a:t>2018, l’année pour le Patient</a:t>
            </a:r>
          </a:p>
          <a:p>
            <a:pPr marL="12700" algn="ctr">
              <a:spcBef>
                <a:spcPts val="100"/>
              </a:spcBef>
            </a:pPr>
            <a:endParaRPr lang="fr-FR" sz="3600" dirty="0">
              <a:ln>
                <a:solidFill>
                  <a:schemeClr val="bg1"/>
                </a:solidFill>
              </a:ln>
              <a:solidFill>
                <a:schemeClr val="tx1">
                  <a:lumMod val="95000"/>
                  <a:lumOff val="5000"/>
                </a:schemeClr>
              </a:solidFill>
              <a:effectLst>
                <a:outerShdw blurRad="38100" dist="38100" dir="2700000" algn="tl">
                  <a:srgbClr val="000000">
                    <a:alpha val="43137"/>
                  </a:srgbClr>
                </a:outerShdw>
              </a:effectLst>
              <a:latin typeface="Arial Nova Cond" panose="020B0506020202020204" pitchFamily="34" charset="0"/>
              <a:cs typeface="Arial" panose="020B0604020202020204" pitchFamily="34" charset="0"/>
            </a:endParaRPr>
          </a:p>
          <a:p>
            <a:pPr marL="12700" algn="ctr">
              <a:spcBef>
                <a:spcPts val="100"/>
              </a:spcBef>
            </a:pPr>
            <a:endParaRPr lang="fr-FR" sz="3600" dirty="0">
              <a:ln>
                <a:solidFill>
                  <a:schemeClr val="bg1"/>
                </a:solidFill>
              </a:ln>
              <a:solidFill>
                <a:schemeClr val="tx1">
                  <a:lumMod val="95000"/>
                  <a:lumOff val="5000"/>
                </a:schemeClr>
              </a:solidFill>
              <a:effectLst>
                <a:outerShdw blurRad="38100" dist="38100" dir="2700000" algn="tl">
                  <a:srgbClr val="000000">
                    <a:alpha val="43137"/>
                  </a:srgbClr>
                </a:outerShdw>
              </a:effectLst>
              <a:latin typeface="Arial Nova Cond" panose="020B0506020202020204" pitchFamily="34" charset="0"/>
              <a:cs typeface="Arial" panose="020B0604020202020204" pitchFamily="34" charset="0"/>
            </a:endParaRPr>
          </a:p>
          <a:p>
            <a:pPr marL="12700" algn="ctr">
              <a:spcBef>
                <a:spcPts val="100"/>
              </a:spcBef>
            </a:pPr>
            <a:r>
              <a:rPr lang="fr-FR" sz="3600" dirty="0">
                <a:ln>
                  <a:solidFill>
                    <a:schemeClr val="bg1"/>
                  </a:solidFill>
                </a:ln>
                <a:solidFill>
                  <a:schemeClr val="tx1">
                    <a:lumMod val="95000"/>
                    <a:lumOff val="5000"/>
                  </a:schemeClr>
                </a:solidFill>
                <a:effectLst>
                  <a:outerShdw blurRad="38100" dist="38100" dir="2700000" algn="tl">
                    <a:srgbClr val="000000">
                      <a:alpha val="43137"/>
                    </a:srgbClr>
                  </a:outerShdw>
                </a:effectLst>
                <a:latin typeface="Arial Nova Cond" panose="020B0506020202020204" pitchFamily="34" charset="0"/>
                <a:cs typeface="Arial" panose="020B0604020202020204" pitchFamily="34" charset="0"/>
              </a:rPr>
              <a:t>PRÉPROGRAMME</a:t>
            </a:r>
          </a:p>
        </p:txBody>
      </p:sp>
      <p:sp>
        <p:nvSpPr>
          <p:cNvPr id="87" name="object 87"/>
          <p:cNvSpPr/>
          <p:nvPr/>
        </p:nvSpPr>
        <p:spPr>
          <a:xfrm>
            <a:off x="3752872" y="-28575"/>
            <a:ext cx="1584655" cy="840651"/>
          </a:xfrm>
          <a:prstGeom prst="rect">
            <a:avLst/>
          </a:prstGeom>
          <a:blipFill>
            <a:blip r:embed="rId9" cstate="print"/>
            <a:stretch>
              <a:fillRect/>
            </a:stretch>
          </a:blipFill>
        </p:spPr>
        <p:txBody>
          <a:bodyPr wrap="square" lIns="0" tIns="0" rIns="0" bIns="0" rtlCol="0"/>
          <a:lstStyle/>
          <a:p>
            <a:endParaRPr>
              <a:latin typeface="Gill Sans Nova" panose="020B0602020104020203" pitchFamily="34" charset="0"/>
            </a:endParaRPr>
          </a:p>
        </p:txBody>
      </p:sp>
      <p:sp>
        <p:nvSpPr>
          <p:cNvPr id="116" name="object 116"/>
          <p:cNvSpPr txBox="1"/>
          <p:nvPr/>
        </p:nvSpPr>
        <p:spPr>
          <a:xfrm>
            <a:off x="131887" y="123825"/>
            <a:ext cx="5004548" cy="1276632"/>
          </a:xfrm>
          <a:prstGeom prst="rect">
            <a:avLst/>
          </a:prstGeom>
        </p:spPr>
        <p:txBody>
          <a:bodyPr vert="horz" wrap="square" lIns="0" tIns="14605" rIns="0" bIns="0" rtlCol="0">
            <a:spAutoFit/>
          </a:bodyPr>
          <a:lstStyle/>
          <a:p>
            <a:pPr marL="12700" marR="501650">
              <a:lnSpc>
                <a:spcPts val="2760"/>
              </a:lnSpc>
            </a:pPr>
            <a:r>
              <a:rPr lang="fr-FR" dirty="0">
                <a:solidFill>
                  <a:schemeClr val="tx1">
                    <a:lumMod val="65000"/>
                    <a:lumOff val="35000"/>
                  </a:schemeClr>
                </a:solidFill>
                <a:latin typeface="Arial Nova Cond" panose="020B0506020202020204" pitchFamily="34" charset="0"/>
              </a:rPr>
              <a:t>11</a:t>
            </a:r>
            <a:r>
              <a:rPr lang="fr-FR" sz="3200" baseline="31746" dirty="0">
                <a:solidFill>
                  <a:schemeClr val="tx1">
                    <a:lumMod val="65000"/>
                    <a:lumOff val="35000"/>
                  </a:schemeClr>
                </a:solidFill>
                <a:latin typeface="Arial Nova Cond" panose="020B0506020202020204" pitchFamily="34" charset="0"/>
              </a:rPr>
              <a:t>e </a:t>
            </a:r>
            <a:r>
              <a:rPr lang="fr-FR" sz="2400" dirty="0">
                <a:solidFill>
                  <a:schemeClr val="tx1">
                    <a:lumMod val="65000"/>
                    <a:lumOff val="35000"/>
                  </a:schemeClr>
                </a:solidFill>
                <a:latin typeface="Arial Nova Cond" panose="020B0506020202020204" pitchFamily="34" charset="0"/>
              </a:rPr>
              <a:t>Congrès Européen </a:t>
            </a:r>
            <a:r>
              <a:rPr lang="fr-FR" dirty="0">
                <a:solidFill>
                  <a:schemeClr val="tx1">
                    <a:lumMod val="65000"/>
                    <a:lumOff val="35000"/>
                  </a:schemeClr>
                </a:solidFill>
                <a:latin typeface="Arial Nova Cond" panose="020B0506020202020204" pitchFamily="34" charset="0"/>
              </a:rPr>
              <a:t>de la </a:t>
            </a:r>
          </a:p>
          <a:p>
            <a:pPr marL="12700" marR="501650">
              <a:lnSpc>
                <a:spcPts val="2760"/>
              </a:lnSpc>
            </a:pPr>
            <a:r>
              <a:rPr lang="fr-FR" sz="2400" dirty="0">
                <a:solidFill>
                  <a:schemeClr val="tx1">
                    <a:lumMod val="65000"/>
                    <a:lumOff val="35000"/>
                  </a:schemeClr>
                </a:solidFill>
                <a:latin typeface="Arial Nova Cond" panose="020B0506020202020204" pitchFamily="34" charset="0"/>
              </a:rPr>
              <a:t>Télémédecine</a:t>
            </a:r>
          </a:p>
          <a:p>
            <a:pPr marL="12700" marR="501650">
              <a:lnSpc>
                <a:spcPts val="2760"/>
              </a:lnSpc>
            </a:pPr>
            <a:r>
              <a:rPr lang="fr-FR" dirty="0">
                <a:solidFill>
                  <a:srgbClr val="FFFFFF"/>
                </a:solidFill>
                <a:latin typeface="Arial Nova Cond" panose="020B0506020202020204" pitchFamily="34" charset="0"/>
                <a:cs typeface="Arial"/>
              </a:rPr>
              <a:t>6 – 7 Décembre 2018</a:t>
            </a:r>
          </a:p>
          <a:p>
            <a:pPr marL="12700" marR="501650"/>
            <a:r>
              <a:rPr lang="fr-FR" sz="1200" dirty="0">
                <a:solidFill>
                  <a:srgbClr val="FFFFFF"/>
                </a:solidFill>
                <a:latin typeface="Arial Nova Cond" panose="020B0506020202020204" pitchFamily="34" charset="0"/>
                <a:cs typeface="Arial"/>
              </a:rPr>
              <a:t>Maison Internationale, Paris 14</a:t>
            </a:r>
            <a:r>
              <a:rPr lang="fr-FR" sz="1200" baseline="30000" dirty="0">
                <a:solidFill>
                  <a:srgbClr val="FFFFFF"/>
                </a:solidFill>
                <a:latin typeface="Arial Nova Cond" panose="020B0506020202020204" pitchFamily="34" charset="0"/>
                <a:cs typeface="Arial"/>
              </a:rPr>
              <a:t>e</a:t>
            </a:r>
            <a:r>
              <a:rPr lang="fr-FR" sz="1200" dirty="0">
                <a:solidFill>
                  <a:srgbClr val="FFFFFF"/>
                </a:solidFill>
                <a:latin typeface="Arial Nova Cond" panose="020B0506020202020204" pitchFamily="34" charset="0"/>
                <a:cs typeface="Arial"/>
              </a:rPr>
              <a:t> </a:t>
            </a:r>
            <a:endParaRPr sz="1200" dirty="0">
              <a:latin typeface="Arial Nova Cond" panose="020B0506020202020204" pitchFamily="34" charset="0"/>
              <a:cs typeface="Arial"/>
            </a:endParaRPr>
          </a:p>
        </p:txBody>
      </p:sp>
      <p:sp>
        <p:nvSpPr>
          <p:cNvPr id="78" name="object 87">
            <a:extLst>
              <a:ext uri="{FF2B5EF4-FFF2-40B4-BE49-F238E27FC236}">
                <a16:creationId xmlns:a16="http://schemas.microsoft.com/office/drawing/2014/main" xmlns="" id="{A7E9B3EF-E2B6-4890-9F3F-636998A88E3F}"/>
              </a:ext>
            </a:extLst>
          </p:cNvPr>
          <p:cNvSpPr/>
          <p:nvPr/>
        </p:nvSpPr>
        <p:spPr>
          <a:xfrm rot="10800000">
            <a:off x="-3" y="6981817"/>
            <a:ext cx="2739559" cy="600713"/>
          </a:xfrm>
          <a:prstGeom prst="rect">
            <a:avLst/>
          </a:prstGeom>
          <a:blipFill>
            <a:blip r:embed="rId10" cstate="print">
              <a:extLst>
                <a:ext uri="{BEBA8EAE-BF5A-486C-A8C5-ECC9F3942E4B}">
                  <a14:imgProps xmlns:a14="http://schemas.microsoft.com/office/drawing/2010/main">
                    <a14:imgLayer r:embed="rId11">
                      <a14:imgEffect>
                        <a14:backgroundRemoval t="1705" b="85227" l="9910" r="97598">
                          <a14:foregroundMark x1="90991" y1="65341" x2="90991" y2="65341"/>
                          <a14:foregroundMark x1="96697" y1="82386" x2="39940" y2="77841"/>
                          <a14:foregroundMark x1="39940" y1="77841" x2="24024" y2="81250"/>
                          <a14:foregroundMark x1="23724" y1="81818" x2="10210" y2="6250"/>
                          <a14:foregroundMark x1="10210" y1="6250" x2="55556" y2="1705"/>
                          <a14:foregroundMark x1="55556" y1="1705" x2="91291" y2="7386"/>
                          <a14:foregroundMark x1="91592" y1="7386" x2="96096" y2="82955"/>
                          <a14:foregroundMark x1="95495" y1="82955" x2="26426" y2="13636"/>
                          <a14:foregroundMark x1="51952" y1="67045" x2="57057" y2="52273"/>
                          <a14:foregroundMark x1="57057" y1="52273" x2="74174" y2="31818"/>
                          <a14:foregroundMark x1="74174" y1="31818" x2="83784" y2="26705"/>
                          <a14:foregroundMark x1="84985" y1="48864" x2="63664" y2="48864"/>
                          <a14:foregroundMark x1="84084" y1="22727" x2="72372" y2="39205"/>
                          <a14:foregroundMark x1="95495" y1="4545" x2="97598" y2="39205"/>
                          <a14:foregroundMark x1="97598" y1="39205" x2="96997" y2="58523"/>
                          <a14:foregroundMark x1="87988" y1="85227" x2="63063" y2="84091"/>
                        </a14:backgroundRemoval>
                      </a14:imgEffect>
                    </a14:imgLayer>
                  </a14:imgProps>
                </a:ext>
              </a:extLst>
            </a:blip>
            <a:stretch>
              <a:fillRect l="-6129" r="-3" b="-11886"/>
            </a:stretch>
          </a:blipFill>
        </p:spPr>
        <p:txBody>
          <a:bodyPr wrap="square" lIns="0" tIns="0" rIns="0" bIns="0" rtlCol="0"/>
          <a:lstStyle/>
          <a:p>
            <a:endParaRPr dirty="0">
              <a:latin typeface="Gill Sans Nova" panose="020B0602020104020203" pitchFamily="34" charset="0"/>
            </a:endParaRPr>
          </a:p>
        </p:txBody>
      </p:sp>
      <p:sp>
        <p:nvSpPr>
          <p:cNvPr id="82" name="Rectangle : coins arrondis 1">
            <a:extLst>
              <a:ext uri="{FF2B5EF4-FFF2-40B4-BE49-F238E27FC236}">
                <a16:creationId xmlns:a16="http://schemas.microsoft.com/office/drawing/2014/main" xmlns="" id="{F03D5DE8-B901-4475-BA9A-7195BC42F40A}"/>
              </a:ext>
            </a:extLst>
          </p:cNvPr>
          <p:cNvSpPr/>
          <p:nvPr/>
        </p:nvSpPr>
        <p:spPr>
          <a:xfrm>
            <a:off x="15516" y="7011753"/>
            <a:ext cx="2230717" cy="51145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4" name="ZoneTexte 83">
            <a:extLst>
              <a:ext uri="{FF2B5EF4-FFF2-40B4-BE49-F238E27FC236}">
                <a16:creationId xmlns:a16="http://schemas.microsoft.com/office/drawing/2014/main" xmlns="" id="{1F9C09C9-4A8F-4EA1-BFC2-B91685639EDD}"/>
              </a:ext>
            </a:extLst>
          </p:cNvPr>
          <p:cNvSpPr txBox="1"/>
          <p:nvPr/>
        </p:nvSpPr>
        <p:spPr>
          <a:xfrm>
            <a:off x="31728" y="7058025"/>
            <a:ext cx="995657" cy="461665"/>
          </a:xfrm>
          <a:prstGeom prst="rect">
            <a:avLst/>
          </a:prstGeom>
          <a:noFill/>
        </p:spPr>
        <p:txBody>
          <a:bodyPr wrap="none" rtlCol="0">
            <a:spAutoFit/>
          </a:bodyPr>
          <a:lstStyle/>
          <a:p>
            <a:r>
              <a:rPr lang="fr-FR" sz="1200" dirty="0">
                <a:latin typeface="Gill Sans Nova" panose="020B0602020104020203" pitchFamily="34" charset="0"/>
              </a:rPr>
              <a:t>Evènement </a:t>
            </a:r>
          </a:p>
          <a:p>
            <a:r>
              <a:rPr lang="fr-FR" sz="1200" dirty="0">
                <a:latin typeface="Gill Sans Nova" panose="020B0602020104020203" pitchFamily="34" charset="0"/>
              </a:rPr>
              <a:t>organisé par </a:t>
            </a:r>
          </a:p>
        </p:txBody>
      </p:sp>
      <p:pic>
        <p:nvPicPr>
          <p:cNvPr id="85" name="Image 84">
            <a:extLst>
              <a:ext uri="{FF2B5EF4-FFF2-40B4-BE49-F238E27FC236}">
                <a16:creationId xmlns:a16="http://schemas.microsoft.com/office/drawing/2014/main" xmlns="" id="{0AD4543C-5F92-4AA4-8EE7-1C39A8FA877E}"/>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90600" y="7090765"/>
            <a:ext cx="1454956" cy="432446"/>
          </a:xfrm>
          <a:prstGeom prst="rect">
            <a:avLst/>
          </a:prstGeom>
        </p:spPr>
      </p:pic>
      <p:grpSp>
        <p:nvGrpSpPr>
          <p:cNvPr id="9" name="Groupe 8">
            <a:extLst>
              <a:ext uri="{FF2B5EF4-FFF2-40B4-BE49-F238E27FC236}">
                <a16:creationId xmlns:a16="http://schemas.microsoft.com/office/drawing/2014/main" xmlns="" id="{572EDF90-C19B-4AC2-8E1C-132E1CD7CB90}"/>
              </a:ext>
            </a:extLst>
          </p:cNvPr>
          <p:cNvGrpSpPr/>
          <p:nvPr/>
        </p:nvGrpSpPr>
        <p:grpSpPr>
          <a:xfrm>
            <a:off x="2681787" y="894748"/>
            <a:ext cx="1728357" cy="1135216"/>
            <a:chOff x="2406538" y="1376750"/>
            <a:chExt cx="1728357" cy="1135216"/>
          </a:xfrm>
        </p:grpSpPr>
        <p:sp>
          <p:nvSpPr>
            <p:cNvPr id="81" name="object 81"/>
            <p:cNvSpPr/>
            <p:nvPr/>
          </p:nvSpPr>
          <p:spPr>
            <a:xfrm>
              <a:off x="2406538" y="1376750"/>
              <a:ext cx="1728357" cy="1135216"/>
            </a:xfrm>
            <a:custGeom>
              <a:avLst/>
              <a:gdLst/>
              <a:ahLst/>
              <a:cxnLst/>
              <a:rect l="l" t="t" r="r" b="b"/>
              <a:pathLst>
                <a:path w="2170429" h="1432560">
                  <a:moveTo>
                    <a:pt x="2085428" y="0"/>
                  </a:moveTo>
                  <a:lnTo>
                    <a:pt x="87020" y="0"/>
                  </a:lnTo>
                  <a:lnTo>
                    <a:pt x="53149" y="6838"/>
                  </a:lnTo>
                  <a:lnTo>
                    <a:pt x="25488" y="25487"/>
                  </a:lnTo>
                  <a:lnTo>
                    <a:pt x="6838" y="53144"/>
                  </a:lnTo>
                  <a:lnTo>
                    <a:pt x="0" y="87007"/>
                  </a:lnTo>
                  <a:lnTo>
                    <a:pt x="0" y="1432356"/>
                  </a:lnTo>
                  <a:lnTo>
                    <a:pt x="309670" y="1224547"/>
                  </a:lnTo>
                  <a:lnTo>
                    <a:pt x="741421" y="943463"/>
                  </a:lnTo>
                  <a:lnTo>
                    <a:pt x="1567099" y="423222"/>
                  </a:lnTo>
                  <a:lnTo>
                    <a:pt x="1780182" y="292511"/>
                  </a:lnTo>
                  <a:lnTo>
                    <a:pt x="1909004" y="215819"/>
                  </a:lnTo>
                  <a:lnTo>
                    <a:pt x="1995499" y="165705"/>
                  </a:lnTo>
                  <a:lnTo>
                    <a:pt x="2082603" y="116566"/>
                  </a:lnTo>
                  <a:lnTo>
                    <a:pt x="2170417" y="68541"/>
                  </a:lnTo>
                  <a:lnTo>
                    <a:pt x="2159434" y="41298"/>
                  </a:lnTo>
                  <a:lnTo>
                    <a:pt x="2140391" y="19573"/>
                  </a:lnTo>
                  <a:lnTo>
                    <a:pt x="2115113" y="5198"/>
                  </a:lnTo>
                  <a:lnTo>
                    <a:pt x="2085428" y="0"/>
                  </a:lnTo>
                  <a:close/>
                </a:path>
              </a:pathLst>
            </a:custGeom>
            <a:solidFill>
              <a:srgbClr val="FFFFFF">
                <a:alpha val="29998"/>
              </a:srgbClr>
            </a:solidFill>
          </p:spPr>
          <p:txBody>
            <a:bodyPr wrap="square" lIns="0" tIns="0" rIns="0" bIns="0" rtlCol="0"/>
            <a:lstStyle/>
            <a:p>
              <a:endParaRPr dirty="0">
                <a:latin typeface="Gill Sans Nova" panose="020B0602020104020203" pitchFamily="34" charset="0"/>
              </a:endParaRPr>
            </a:p>
          </p:txBody>
        </p:sp>
        <p:pic>
          <p:nvPicPr>
            <p:cNvPr id="5" name="Image 4">
              <a:extLst>
                <a:ext uri="{FF2B5EF4-FFF2-40B4-BE49-F238E27FC236}">
                  <a16:creationId xmlns:a16="http://schemas.microsoft.com/office/drawing/2014/main" xmlns="" id="{C5371024-D948-4278-A5B3-3F806945E88E}"/>
                </a:ext>
              </a:extLst>
            </p:cNvPr>
            <p:cNvPicPr>
              <a:picLocks noChangeAspect="1"/>
            </p:cNvPicPr>
            <p:nvPr/>
          </p:nvPicPr>
          <p:blipFill>
            <a:blip r:embed="rId13"/>
            <a:stretch>
              <a:fillRect/>
            </a:stretch>
          </p:blipFill>
          <p:spPr>
            <a:xfrm>
              <a:off x="2584825" y="1500094"/>
              <a:ext cx="302573" cy="343620"/>
            </a:xfrm>
            <a:prstGeom prst="rect">
              <a:avLst/>
            </a:prstGeom>
          </p:spPr>
        </p:pic>
      </p:grpSp>
      <p:grpSp>
        <p:nvGrpSpPr>
          <p:cNvPr id="88" name="Groupe 87">
            <a:extLst>
              <a:ext uri="{FF2B5EF4-FFF2-40B4-BE49-F238E27FC236}">
                <a16:creationId xmlns:a16="http://schemas.microsoft.com/office/drawing/2014/main" xmlns="" id="{069E5988-3FBB-43B3-9ED4-35DD7FED872B}"/>
              </a:ext>
            </a:extLst>
          </p:cNvPr>
          <p:cNvGrpSpPr/>
          <p:nvPr/>
        </p:nvGrpSpPr>
        <p:grpSpPr>
          <a:xfrm>
            <a:off x="1436544" y="2239845"/>
            <a:ext cx="812500" cy="731580"/>
            <a:chOff x="-2514415" y="2913001"/>
            <a:chExt cx="997278" cy="811002"/>
          </a:xfrm>
        </p:grpSpPr>
        <p:sp>
          <p:nvSpPr>
            <p:cNvPr id="90" name="object 50">
              <a:extLst>
                <a:ext uri="{FF2B5EF4-FFF2-40B4-BE49-F238E27FC236}">
                  <a16:creationId xmlns:a16="http://schemas.microsoft.com/office/drawing/2014/main" xmlns="" id="{8B4FCB67-EDEF-40E4-B3E5-F9E690688523}"/>
                </a:ext>
              </a:extLst>
            </p:cNvPr>
            <p:cNvSpPr/>
            <p:nvPr/>
          </p:nvSpPr>
          <p:spPr>
            <a:xfrm flipH="1">
              <a:off x="-2511677" y="2913001"/>
              <a:ext cx="994540" cy="720711"/>
            </a:xfrm>
            <a:prstGeom prst="roundRect">
              <a:avLst/>
            </a:prstGeom>
            <a:solidFill>
              <a:srgbClr val="00ACCD"/>
            </a:solidFill>
          </p:spPr>
          <p:txBody>
            <a:bodyPr wrap="square" lIns="0" tIns="0" rIns="0" bIns="0" rtlCol="0"/>
            <a:lstStyle/>
            <a:p>
              <a:endParaRPr>
                <a:latin typeface="Gill Sans Nova" panose="020B0602020104020203" pitchFamily="34" charset="0"/>
              </a:endParaRPr>
            </a:p>
          </p:txBody>
        </p:sp>
        <p:sp>
          <p:nvSpPr>
            <p:cNvPr id="91" name="object 51">
              <a:extLst>
                <a:ext uri="{FF2B5EF4-FFF2-40B4-BE49-F238E27FC236}">
                  <a16:creationId xmlns:a16="http://schemas.microsoft.com/office/drawing/2014/main" xmlns="" id="{28D6D03C-B2A4-42CA-9268-965ED6B92C6E}"/>
                </a:ext>
              </a:extLst>
            </p:cNvPr>
            <p:cNvSpPr/>
            <p:nvPr/>
          </p:nvSpPr>
          <p:spPr>
            <a:xfrm flipH="1">
              <a:off x="-2514415" y="3667281"/>
              <a:ext cx="994541" cy="56722"/>
            </a:xfrm>
            <a:custGeom>
              <a:avLst/>
              <a:gdLst/>
              <a:ahLst/>
              <a:cxnLst/>
              <a:rect l="l" t="t" r="r" b="b"/>
              <a:pathLst>
                <a:path w="1050289" h="64770">
                  <a:moveTo>
                    <a:pt x="1049699" y="0"/>
                  </a:moveTo>
                  <a:lnTo>
                    <a:pt x="5181" y="0"/>
                  </a:lnTo>
                  <a:lnTo>
                    <a:pt x="0" y="5181"/>
                  </a:lnTo>
                  <a:lnTo>
                    <a:pt x="0" y="59270"/>
                  </a:lnTo>
                  <a:lnTo>
                    <a:pt x="5181" y="64465"/>
                  </a:lnTo>
                  <a:lnTo>
                    <a:pt x="1049699" y="64465"/>
                  </a:lnTo>
                  <a:lnTo>
                    <a:pt x="1049699" y="0"/>
                  </a:lnTo>
                  <a:close/>
                </a:path>
              </a:pathLst>
            </a:custGeom>
            <a:solidFill>
              <a:srgbClr val="00ACCD"/>
            </a:solidFill>
          </p:spPr>
          <p:txBody>
            <a:bodyPr wrap="square" lIns="0" tIns="0" rIns="0" bIns="0" rtlCol="0"/>
            <a:lstStyle/>
            <a:p>
              <a:endParaRPr>
                <a:latin typeface="Gill Sans Nova" panose="020B0602020104020203" pitchFamily="34" charset="0"/>
              </a:endParaRPr>
            </a:p>
          </p:txBody>
        </p:sp>
      </p:grpSp>
      <p:pic>
        <p:nvPicPr>
          <p:cNvPr id="13" name="Image 12">
            <a:extLst>
              <a:ext uri="{FF2B5EF4-FFF2-40B4-BE49-F238E27FC236}">
                <a16:creationId xmlns:a16="http://schemas.microsoft.com/office/drawing/2014/main" xmlns="" id="{B775FFA8-E7C5-4C7B-AED4-6620D8476A82}"/>
              </a:ext>
            </a:extLst>
          </p:cNvPr>
          <p:cNvPicPr>
            <a:picLocks noChangeAspect="1"/>
          </p:cNvPicPr>
          <p:nvPr/>
        </p:nvPicPr>
        <p:blipFill rotWithShape="1">
          <a:blip r:embed="rId14"/>
          <a:srcRect l="22177" t="9123" r="32785" b="42694"/>
          <a:stretch/>
        </p:blipFill>
        <p:spPr>
          <a:xfrm>
            <a:off x="1526600" y="2279445"/>
            <a:ext cx="659376" cy="576524"/>
          </a:xfrm>
          <a:prstGeom prst="roundRect">
            <a:avLst/>
          </a:prstGeom>
        </p:spPr>
      </p:pic>
    </p:spTree>
    <p:extLst>
      <p:ext uri="{BB962C8B-B14F-4D97-AF65-F5344CB8AC3E}">
        <p14:creationId xmlns:p14="http://schemas.microsoft.com/office/powerpoint/2010/main" val="3152034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7F3BCE03-5210-44C4-8555-B5AFC7D41F10}"/>
              </a:ext>
            </a:extLst>
          </p:cNvPr>
          <p:cNvSpPr/>
          <p:nvPr/>
        </p:nvSpPr>
        <p:spPr>
          <a:xfrm>
            <a:off x="-8106" y="6981825"/>
            <a:ext cx="5338013" cy="581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xmlns="" id="{D40F5A76-1141-4333-887B-8856B79B71AD}"/>
              </a:ext>
            </a:extLst>
          </p:cNvPr>
          <p:cNvSpPr/>
          <p:nvPr/>
        </p:nvSpPr>
        <p:spPr>
          <a:xfrm>
            <a:off x="0" y="7324979"/>
            <a:ext cx="5349361" cy="229302"/>
          </a:xfrm>
          <a:prstGeom prst="rect">
            <a:avLst/>
          </a:prstGeom>
          <a:solidFill>
            <a:srgbClr val="00B6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Gill Sans Nova" panose="020B0602020104020203" pitchFamily="34" charset="0"/>
            </a:endParaRPr>
          </a:p>
        </p:txBody>
      </p:sp>
      <p:sp>
        <p:nvSpPr>
          <p:cNvPr id="33" name="object 33"/>
          <p:cNvSpPr/>
          <p:nvPr/>
        </p:nvSpPr>
        <p:spPr>
          <a:xfrm>
            <a:off x="-8106" y="0"/>
            <a:ext cx="5357467" cy="614039"/>
          </a:xfrm>
          <a:custGeom>
            <a:avLst/>
            <a:gdLst/>
            <a:ahLst/>
            <a:cxnLst/>
            <a:rect l="l" t="t" r="r" b="b"/>
            <a:pathLst>
              <a:path w="5328285" h="2337435">
                <a:moveTo>
                  <a:pt x="0" y="2336876"/>
                </a:moveTo>
                <a:lnTo>
                  <a:pt x="5328005" y="2336876"/>
                </a:lnTo>
                <a:lnTo>
                  <a:pt x="5328005" y="0"/>
                </a:lnTo>
                <a:lnTo>
                  <a:pt x="0" y="0"/>
                </a:lnTo>
                <a:lnTo>
                  <a:pt x="0" y="2336876"/>
                </a:lnTo>
                <a:close/>
              </a:path>
            </a:pathLst>
          </a:custGeom>
          <a:solidFill>
            <a:srgbClr val="8BC53C"/>
          </a:solidFill>
        </p:spPr>
        <p:txBody>
          <a:bodyPr wrap="square" lIns="0" tIns="0" rIns="0" bIns="0" rtlCol="0"/>
          <a:lstStyle/>
          <a:p>
            <a:endParaRPr dirty="0">
              <a:solidFill>
                <a:srgbClr val="F5BE3A"/>
              </a:solidFill>
              <a:latin typeface="Gill Sans Nova" panose="020B0602020104020203" pitchFamily="34" charset="0"/>
            </a:endParaRPr>
          </a:p>
        </p:txBody>
      </p:sp>
      <p:sp>
        <p:nvSpPr>
          <p:cNvPr id="87" name="object 87"/>
          <p:cNvSpPr/>
          <p:nvPr/>
        </p:nvSpPr>
        <p:spPr>
          <a:xfrm>
            <a:off x="4389513" y="-28575"/>
            <a:ext cx="940394" cy="553421"/>
          </a:xfrm>
          <a:prstGeom prst="rect">
            <a:avLst/>
          </a:prstGeom>
          <a:blipFill>
            <a:blip r:embed="rId2" cstate="print"/>
            <a:stretch>
              <a:fillRect/>
            </a:stretch>
          </a:blipFill>
        </p:spPr>
        <p:txBody>
          <a:bodyPr wrap="square" lIns="0" tIns="0" rIns="0" bIns="0" rtlCol="0"/>
          <a:lstStyle/>
          <a:p>
            <a:endParaRPr>
              <a:latin typeface="Gill Sans Nova" panose="020B0602020104020203" pitchFamily="34" charset="0"/>
            </a:endParaRPr>
          </a:p>
        </p:txBody>
      </p:sp>
      <p:sp>
        <p:nvSpPr>
          <p:cNvPr id="14" name="Rectangle 13">
            <a:extLst>
              <a:ext uri="{FF2B5EF4-FFF2-40B4-BE49-F238E27FC236}">
                <a16:creationId xmlns:a16="http://schemas.microsoft.com/office/drawing/2014/main" xmlns="" id="{77C560EC-3138-4CB3-A2F3-3332F431FAD3}"/>
              </a:ext>
            </a:extLst>
          </p:cNvPr>
          <p:cNvSpPr/>
          <p:nvPr/>
        </p:nvSpPr>
        <p:spPr>
          <a:xfrm>
            <a:off x="1958259" y="7324979"/>
            <a:ext cx="3371648" cy="261610"/>
          </a:xfrm>
          <a:prstGeom prst="rect">
            <a:avLst/>
          </a:prstGeom>
        </p:spPr>
        <p:txBody>
          <a:bodyPr wrap="square">
            <a:spAutoFit/>
          </a:bodyPr>
          <a:lstStyle/>
          <a:p>
            <a:pPr algn="r"/>
            <a:r>
              <a:rPr lang="fr-FR" sz="1100" dirty="0">
                <a:solidFill>
                  <a:schemeClr val="bg1"/>
                </a:solidFill>
                <a:latin typeface="Arial Nova Cond" panose="020B0506020202020204" pitchFamily="34" charset="0"/>
              </a:rPr>
              <a:t>Suivez nous sur twitter @</a:t>
            </a:r>
            <a:r>
              <a:rPr lang="fr-FR" sz="1100" dirty="0" err="1">
                <a:solidFill>
                  <a:schemeClr val="bg1"/>
                </a:solidFill>
                <a:latin typeface="Arial Nova Cond" panose="020B0506020202020204" pitchFamily="34" charset="0"/>
              </a:rPr>
              <a:t>sf_telemedecine</a:t>
            </a:r>
            <a:endParaRPr lang="fr-FR" sz="1100" dirty="0">
              <a:solidFill>
                <a:schemeClr val="bg1"/>
              </a:solidFill>
              <a:latin typeface="Arial Nova Cond" panose="020B0506020202020204" pitchFamily="34" charset="0"/>
            </a:endParaRPr>
          </a:p>
        </p:txBody>
      </p:sp>
      <p:sp>
        <p:nvSpPr>
          <p:cNvPr id="3" name="Rectangle 2">
            <a:extLst>
              <a:ext uri="{FF2B5EF4-FFF2-40B4-BE49-F238E27FC236}">
                <a16:creationId xmlns:a16="http://schemas.microsoft.com/office/drawing/2014/main" xmlns="" id="{247F1D68-8C40-4037-9143-8451371A7582}"/>
              </a:ext>
            </a:extLst>
          </p:cNvPr>
          <p:cNvSpPr/>
          <p:nvPr/>
        </p:nvSpPr>
        <p:spPr>
          <a:xfrm>
            <a:off x="110247" y="695075"/>
            <a:ext cx="5101306" cy="6408036"/>
          </a:xfrm>
          <a:prstGeom prst="rect">
            <a:avLst/>
          </a:prstGeom>
        </p:spPr>
        <p:txBody>
          <a:bodyPr wrap="square">
            <a:spAutoFit/>
          </a:bodyPr>
          <a:lstStyle/>
          <a:p>
            <a:pPr algn="just">
              <a:lnSpc>
                <a:spcPct val="115000"/>
              </a:lnSpc>
              <a:spcAft>
                <a:spcPts val="600"/>
              </a:spcAft>
            </a:pPr>
            <a:r>
              <a:rPr lang="fr-FR" sz="1100" dirty="0">
                <a:latin typeface="Arial Nova Cond" panose="020B0506020202020204" pitchFamily="34" charset="0"/>
                <a:ea typeface="Calibri" panose="020F0502020204030204" pitchFamily="34" charset="0"/>
                <a:cs typeface="Times New Roman" panose="02020603050405020304" pitchFamily="18" charset="0"/>
              </a:rPr>
              <a:t>C’est en grande partie grâce à vous, acteurs et porteurs de projet, que </a:t>
            </a:r>
            <a:r>
              <a:rPr lang="fr-FR" sz="1100" b="1" dirty="0">
                <a:solidFill>
                  <a:srgbClr val="00B6B5"/>
                </a:solidFill>
                <a:latin typeface="Arial Nova Cond" panose="020B0506020202020204" pitchFamily="34" charset="0"/>
                <a:ea typeface="Calibri" panose="020F0502020204030204" pitchFamily="34" charset="0"/>
                <a:cs typeface="Times New Roman" panose="02020603050405020304" pitchFamily="18" charset="0"/>
              </a:rPr>
              <a:t>2018  est l’année de la télémédecine </a:t>
            </a:r>
            <a:r>
              <a:rPr lang="fr-FR" sz="1100" dirty="0">
                <a:latin typeface="Arial Nova Cond" panose="020B0506020202020204" pitchFamily="34" charset="0"/>
                <a:ea typeface="Calibri" panose="020F0502020204030204" pitchFamily="34" charset="0"/>
                <a:cs typeface="Times New Roman" panose="02020603050405020304" pitchFamily="18" charset="0"/>
              </a:rPr>
              <a:t>en France !</a:t>
            </a:r>
          </a:p>
          <a:p>
            <a:pPr algn="just">
              <a:lnSpc>
                <a:spcPct val="115000"/>
              </a:lnSpc>
              <a:spcAft>
                <a:spcPts val="600"/>
              </a:spcAft>
            </a:pPr>
            <a:r>
              <a:rPr lang="fr-FR" sz="1100" dirty="0">
                <a:latin typeface="Arial Nova Cond" panose="020B0506020202020204" pitchFamily="34" charset="0"/>
                <a:ea typeface="Calibri" panose="020F0502020204030204" pitchFamily="34" charset="0"/>
                <a:cs typeface="Times New Roman" panose="02020603050405020304" pitchFamily="18" charset="0"/>
              </a:rPr>
              <a:t>Redonner à chaque français la même chance d’avoir un professionnel de santé accessible lorsqu’il en a besoin, est bien l’objectif que nous partageons tous.</a:t>
            </a:r>
          </a:p>
          <a:p>
            <a:pPr algn="just">
              <a:lnSpc>
                <a:spcPct val="115000"/>
              </a:lnSpc>
              <a:spcAft>
                <a:spcPts val="600"/>
              </a:spcAft>
            </a:pPr>
            <a:r>
              <a:rPr lang="fr-FR" sz="1100" dirty="0">
                <a:latin typeface="Arial Nova Cond" panose="020B0506020202020204" pitchFamily="34" charset="0"/>
                <a:ea typeface="Calibri" panose="020F0502020204030204" pitchFamily="34" charset="0"/>
                <a:cs typeface="Times New Roman" panose="02020603050405020304" pitchFamily="18" charset="0"/>
              </a:rPr>
              <a:t>Tout au long de ce congrès, nous allons aborder ensemble comment penser différemment le parcours de soins au plus près des besoins des patients et comment cette pratique médicale qu’est la télémédecine va fluidifier ces parcours.</a:t>
            </a:r>
          </a:p>
          <a:p>
            <a:pPr algn="just">
              <a:lnSpc>
                <a:spcPct val="115000"/>
              </a:lnSpc>
              <a:spcAft>
                <a:spcPts val="600"/>
              </a:spcAft>
            </a:pPr>
            <a:r>
              <a:rPr lang="fr-FR" sz="1100" dirty="0">
                <a:latin typeface="Arial Nova Cond" panose="020B0506020202020204" pitchFamily="34" charset="0"/>
                <a:ea typeface="Times New Roman" panose="02020603050405020304" pitchFamily="18" charset="0"/>
                <a:cs typeface="Times New Roman" panose="02020603050405020304" pitchFamily="18" charset="0"/>
              </a:rPr>
              <a:t>Comme vous le découvrirez dans le programme, nous souhaitons que la parole soit donnée aux patients au centre des dispositifs. Ainsi l’avis d’un jury citoyen nous apportera l’éclairage nécessaire tout au long du congrès pour réussir nos projets de télémédecine. </a:t>
            </a:r>
            <a:endParaRPr lang="fr-FR" sz="1100" dirty="0">
              <a:latin typeface="Arial Nova Cond" panose="020B0506020202020204" pitchFamily="34" charset="0"/>
              <a:ea typeface="Calibri" panose="020F0502020204030204" pitchFamily="34" charset="0"/>
              <a:cs typeface="Times New Roman" panose="02020603050405020304" pitchFamily="18" charset="0"/>
            </a:endParaRPr>
          </a:p>
          <a:p>
            <a:pPr algn="ctr">
              <a:lnSpc>
                <a:spcPct val="115000"/>
              </a:lnSpc>
              <a:spcAft>
                <a:spcPts val="600"/>
              </a:spcAft>
            </a:pPr>
            <a:r>
              <a:rPr lang="fr-FR" sz="1200" b="1" dirty="0">
                <a:solidFill>
                  <a:srgbClr val="00B6B5"/>
                </a:solidFill>
                <a:latin typeface="Arial Nova Cond" panose="020B0506020202020204" pitchFamily="34" charset="0"/>
                <a:ea typeface="Calibri" panose="020F0502020204030204" pitchFamily="34" charset="0"/>
                <a:cs typeface="Times New Roman" panose="02020603050405020304" pitchFamily="18" charset="0"/>
              </a:rPr>
              <a:t>2018, réussissons ensemble la télémédecine en France !</a:t>
            </a:r>
          </a:p>
          <a:p>
            <a:pPr algn="just">
              <a:lnSpc>
                <a:spcPct val="115000"/>
              </a:lnSpc>
              <a:spcAft>
                <a:spcPts val="600"/>
              </a:spcAft>
            </a:pPr>
            <a:r>
              <a:rPr lang="fr-FR" sz="1100" dirty="0">
                <a:latin typeface="Arial Nova Cond" panose="020B0506020202020204" pitchFamily="34" charset="0"/>
                <a:ea typeface="Times New Roman" panose="02020603050405020304" pitchFamily="18" charset="0"/>
                <a:cs typeface="Times New Roman" panose="02020603050405020304" pitchFamily="18" charset="0"/>
              </a:rPr>
              <a:t>Le défi est là et ces 2 journées riches en partages d’expériences vont être centrées sur les questions éthiques et scientifiques : </a:t>
            </a:r>
            <a:endParaRPr lang="fr-FR" sz="1100" dirty="0">
              <a:latin typeface="Arial Nova Cond" panose="020B0506020202020204" pitchFamily="34" charset="0"/>
              <a:ea typeface="Calibri" panose="020F0502020204030204" pitchFamily="34" charset="0"/>
              <a:cs typeface="Times New Roman" panose="02020603050405020304" pitchFamily="18" charset="0"/>
            </a:endParaRPr>
          </a:p>
          <a:p>
            <a:pPr marL="342900" lvl="0" indent="-342900" algn="just">
              <a:spcAft>
                <a:spcPts val="600"/>
              </a:spcAft>
              <a:buFont typeface="Symbol" panose="05050102010706020507" pitchFamily="18" charset="2"/>
              <a:buChar char=""/>
            </a:pPr>
            <a:r>
              <a:rPr lang="fr-FR" sz="1100" dirty="0">
                <a:latin typeface="Arial Nova Cond" panose="020B0506020202020204" pitchFamily="34" charset="0"/>
                <a:ea typeface="Times New Roman" panose="02020603050405020304" pitchFamily="18" charset="0"/>
                <a:cs typeface="Times New Roman" panose="02020603050405020304" pitchFamily="18" charset="0"/>
              </a:rPr>
              <a:t>Lutter contre </a:t>
            </a:r>
            <a:r>
              <a:rPr lang="fr-FR" sz="1100" dirty="0">
                <a:latin typeface="Arial Nova Cond" panose="020B0506020202020204" pitchFamily="34" charset="0"/>
                <a:ea typeface="Calibri" panose="020F0502020204030204" pitchFamily="34" charset="0"/>
                <a:cs typeface="Calibri" panose="020F0502020204030204" pitchFamily="34" charset="0"/>
              </a:rPr>
              <a:t>l’inégalité d’accès aux soins, </a:t>
            </a:r>
          </a:p>
          <a:p>
            <a:pPr marL="342900" lvl="0" indent="-342900" algn="just">
              <a:spcAft>
                <a:spcPts val="600"/>
              </a:spcAft>
              <a:buFont typeface="Symbol" panose="05050102010706020507" pitchFamily="18" charset="2"/>
              <a:buChar char=""/>
            </a:pPr>
            <a:r>
              <a:rPr lang="fr-FR" sz="1100" dirty="0" err="1">
                <a:latin typeface="Arial Nova Cond" panose="020B0506020202020204" pitchFamily="34" charset="0"/>
                <a:ea typeface="Calibri" panose="020F0502020204030204" pitchFamily="34" charset="0"/>
                <a:cs typeface="Calibri" panose="020F0502020204030204" pitchFamily="34" charset="0"/>
              </a:rPr>
              <a:t>Co-construire</a:t>
            </a:r>
            <a:r>
              <a:rPr lang="fr-FR" sz="1100" dirty="0">
                <a:latin typeface="Arial Nova Cond" panose="020B0506020202020204" pitchFamily="34" charset="0"/>
                <a:ea typeface="Calibri" panose="020F0502020204030204" pitchFamily="34" charset="0"/>
                <a:cs typeface="Calibri" panose="020F0502020204030204" pitchFamily="34" charset="0"/>
              </a:rPr>
              <a:t> les actions de télémédecine en impliquant les professionnels de santé, ingénieurs, industriels, juristes, sociologues et les patients, </a:t>
            </a:r>
          </a:p>
          <a:p>
            <a:pPr marL="342900" lvl="0" indent="-342900" algn="just">
              <a:spcAft>
                <a:spcPts val="600"/>
              </a:spcAft>
              <a:buFont typeface="Symbol" panose="05050102010706020507" pitchFamily="18" charset="2"/>
              <a:buChar char=""/>
            </a:pPr>
            <a:r>
              <a:rPr lang="fr-FR" sz="1100" dirty="0">
                <a:latin typeface="Arial Nova Cond" panose="020B0506020202020204" pitchFamily="34" charset="0"/>
                <a:ea typeface="Calibri" panose="020F0502020204030204" pitchFamily="34" charset="0"/>
                <a:cs typeface="Calibri" panose="020F0502020204030204" pitchFamily="34" charset="0"/>
              </a:rPr>
              <a:t>Innover en matière d’organisation de soins en impliquant tous les professionnels de santé (IPA) au service du patient</a:t>
            </a:r>
          </a:p>
          <a:p>
            <a:pPr marL="342900" lvl="0" indent="-342900" algn="just">
              <a:spcAft>
                <a:spcPts val="600"/>
              </a:spcAft>
              <a:buFont typeface="Symbol" panose="05050102010706020507" pitchFamily="18" charset="2"/>
              <a:buChar char=""/>
            </a:pPr>
            <a:r>
              <a:rPr lang="fr-FR" sz="1100" dirty="0">
                <a:latin typeface="Arial Nova Cond" panose="020B0506020202020204" pitchFamily="34" charset="0"/>
                <a:ea typeface="Calibri" panose="020F0502020204030204" pitchFamily="34" charset="0"/>
                <a:cs typeface="Calibri" panose="020F0502020204030204" pitchFamily="34" charset="0"/>
              </a:rPr>
              <a:t>Favoriser et organiser les actions de formation des acteurs, en impliquant les patients partenaires </a:t>
            </a:r>
          </a:p>
          <a:p>
            <a:pPr marL="342900" lvl="0" indent="-342900" algn="just">
              <a:spcAft>
                <a:spcPts val="600"/>
              </a:spcAft>
              <a:buFont typeface="Symbol" panose="05050102010706020507" pitchFamily="18" charset="2"/>
              <a:buChar char=""/>
            </a:pPr>
            <a:r>
              <a:rPr lang="fr-FR" sz="1100" dirty="0">
                <a:latin typeface="Arial Nova Cond" panose="020B0506020202020204" pitchFamily="34" charset="0"/>
                <a:ea typeface="Calibri" panose="020F0502020204030204" pitchFamily="34" charset="0"/>
                <a:cs typeface="Calibri" panose="020F0502020204030204" pitchFamily="34" charset="0"/>
              </a:rPr>
              <a:t>Simplifier avec bon sens la santé numérique au sens large, au service du patient</a:t>
            </a:r>
          </a:p>
          <a:p>
            <a:pPr marL="342900" lvl="0" indent="-342900" algn="just">
              <a:spcAft>
                <a:spcPts val="600"/>
              </a:spcAft>
              <a:buFont typeface="Symbol" panose="05050102010706020507" pitchFamily="18" charset="2"/>
              <a:buChar char=""/>
            </a:pPr>
            <a:r>
              <a:rPr lang="fr-FR" sz="1100" dirty="0">
                <a:latin typeface="Arial Nova Cond" panose="020B0506020202020204" pitchFamily="34" charset="0"/>
                <a:ea typeface="Calibri" panose="020F0502020204030204" pitchFamily="34" charset="0"/>
                <a:cs typeface="Calibri" panose="020F0502020204030204" pitchFamily="34" charset="0"/>
              </a:rPr>
              <a:t>Impliquer les acteurs dans des démarches à la fois de qualité des soins et de recherche scientifique </a:t>
            </a:r>
          </a:p>
          <a:p>
            <a:pPr algn="just">
              <a:lnSpc>
                <a:spcPct val="115000"/>
              </a:lnSpc>
              <a:spcAft>
                <a:spcPts val="0"/>
              </a:spcAft>
            </a:pPr>
            <a:r>
              <a:rPr lang="fr-FR" sz="1100" dirty="0">
                <a:latin typeface="Arial Nova Cond" panose="020B0506020202020204" pitchFamily="34" charset="0"/>
                <a:ea typeface="Calibri" panose="020F0502020204030204" pitchFamily="34" charset="0"/>
                <a:cs typeface="Calibri" panose="020F0502020204030204" pitchFamily="34" charset="0"/>
              </a:rPr>
              <a:t>Au nom du comité scientifique de la Société Française de Télémédecine, nous vous souhaitons à toutes et tous un excellent congrès qui fera nous en sommes sûrs une fois de plus avancer la réflexion sur la mise en œuvre de la télémédecine et du numérique en santé en France.</a:t>
            </a:r>
            <a:endParaRPr lang="fr-FR" sz="1100" dirty="0">
              <a:latin typeface="Arial Nova Cond" panose="020B050602020202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fr-FR" sz="1100" dirty="0">
                <a:latin typeface="Arial Nova Cond" panose="020B0506020202020204" pitchFamily="34" charset="0"/>
                <a:ea typeface="Calibri" panose="020F0502020204030204" pitchFamily="34" charset="0"/>
                <a:cs typeface="Times New Roman" panose="02020603050405020304" pitchFamily="18" charset="0"/>
              </a:rPr>
              <a:t> </a:t>
            </a:r>
            <a:endParaRPr lang="fr-FR" sz="1100" dirty="0">
              <a:effectLst/>
              <a:latin typeface="Arial Nova Cond" panose="020B0506020202020204" pitchFamily="34" charset="0"/>
              <a:ea typeface="Calibri" panose="020F0502020204030204" pitchFamily="34" charset="0"/>
              <a:cs typeface="Times New Roman" panose="02020603050405020304" pitchFamily="18" charset="0"/>
            </a:endParaRPr>
          </a:p>
        </p:txBody>
      </p:sp>
      <p:sp>
        <p:nvSpPr>
          <p:cNvPr id="11" name="ZoneTexte 10">
            <a:extLst>
              <a:ext uri="{FF2B5EF4-FFF2-40B4-BE49-F238E27FC236}">
                <a16:creationId xmlns:a16="http://schemas.microsoft.com/office/drawing/2014/main" xmlns="" id="{9B1EE73C-9E83-4C5A-9F0E-0EA6CAE3C92F}"/>
              </a:ext>
            </a:extLst>
          </p:cNvPr>
          <p:cNvSpPr txBox="1"/>
          <p:nvPr/>
        </p:nvSpPr>
        <p:spPr>
          <a:xfrm>
            <a:off x="175932" y="47625"/>
            <a:ext cx="4239521" cy="523220"/>
          </a:xfrm>
          <a:prstGeom prst="rect">
            <a:avLst/>
          </a:prstGeom>
          <a:noFill/>
        </p:spPr>
        <p:txBody>
          <a:bodyPr wrap="square" rtlCol="0">
            <a:spAutoFit/>
          </a:bodyPr>
          <a:lstStyle/>
          <a:p>
            <a:r>
              <a:rPr lang="fr-FR" sz="2800" dirty="0">
                <a:ln w="0">
                  <a:solidFill>
                    <a:schemeClr val="bg1"/>
                  </a:solidFill>
                </a:ln>
                <a:solidFill>
                  <a:schemeClr val="bg1"/>
                </a:solidFill>
                <a:effectLst>
                  <a:outerShdw blurRad="38100" dist="19050" dir="2700000" algn="tl" rotWithShape="0">
                    <a:schemeClr val="dk1">
                      <a:alpha val="40000"/>
                    </a:schemeClr>
                  </a:outerShdw>
                </a:effectLst>
                <a:latin typeface="Arial Nova Cond" panose="020B0506020202020204" pitchFamily="34" charset="0"/>
              </a:rPr>
              <a:t>Edito</a:t>
            </a:r>
          </a:p>
        </p:txBody>
      </p:sp>
    </p:spTree>
    <p:extLst>
      <p:ext uri="{BB962C8B-B14F-4D97-AF65-F5344CB8AC3E}">
        <p14:creationId xmlns:p14="http://schemas.microsoft.com/office/powerpoint/2010/main" val="3894165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7F3BCE03-5210-44C4-8555-B5AFC7D41F10}"/>
              </a:ext>
            </a:extLst>
          </p:cNvPr>
          <p:cNvSpPr/>
          <p:nvPr/>
        </p:nvSpPr>
        <p:spPr>
          <a:xfrm>
            <a:off x="-8106" y="6981825"/>
            <a:ext cx="5338013" cy="581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6">
            <a:extLst>
              <a:ext uri="{FF2B5EF4-FFF2-40B4-BE49-F238E27FC236}">
                <a16:creationId xmlns:a16="http://schemas.microsoft.com/office/drawing/2014/main" xmlns="" id="{D40F5A76-1141-4333-887B-8856B79B71AD}"/>
              </a:ext>
            </a:extLst>
          </p:cNvPr>
          <p:cNvSpPr/>
          <p:nvPr/>
        </p:nvSpPr>
        <p:spPr>
          <a:xfrm>
            <a:off x="0" y="7324979"/>
            <a:ext cx="5349361" cy="229302"/>
          </a:xfrm>
          <a:prstGeom prst="rect">
            <a:avLst/>
          </a:prstGeom>
          <a:solidFill>
            <a:srgbClr val="00B6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Gill Sans Nova" panose="020B0602020104020203" pitchFamily="34" charset="0"/>
            </a:endParaRPr>
          </a:p>
        </p:txBody>
      </p:sp>
      <p:sp>
        <p:nvSpPr>
          <p:cNvPr id="33" name="object 33"/>
          <p:cNvSpPr/>
          <p:nvPr/>
        </p:nvSpPr>
        <p:spPr>
          <a:xfrm>
            <a:off x="-8106" y="0"/>
            <a:ext cx="5357467" cy="733425"/>
          </a:xfrm>
          <a:custGeom>
            <a:avLst/>
            <a:gdLst/>
            <a:ahLst/>
            <a:cxnLst/>
            <a:rect l="l" t="t" r="r" b="b"/>
            <a:pathLst>
              <a:path w="5328285" h="2337435">
                <a:moveTo>
                  <a:pt x="0" y="2336876"/>
                </a:moveTo>
                <a:lnTo>
                  <a:pt x="5328005" y="2336876"/>
                </a:lnTo>
                <a:lnTo>
                  <a:pt x="5328005" y="0"/>
                </a:lnTo>
                <a:lnTo>
                  <a:pt x="0" y="0"/>
                </a:lnTo>
                <a:lnTo>
                  <a:pt x="0" y="2336876"/>
                </a:lnTo>
                <a:close/>
              </a:path>
            </a:pathLst>
          </a:custGeom>
          <a:solidFill>
            <a:srgbClr val="8BC53C"/>
          </a:solidFill>
        </p:spPr>
        <p:txBody>
          <a:bodyPr wrap="square" lIns="0" tIns="0" rIns="0" bIns="0" rtlCol="0"/>
          <a:lstStyle/>
          <a:p>
            <a:endParaRPr dirty="0">
              <a:solidFill>
                <a:srgbClr val="F5BE3A"/>
              </a:solidFill>
              <a:latin typeface="Gill Sans Nova" panose="020B0602020104020203" pitchFamily="34" charset="0"/>
            </a:endParaRPr>
          </a:p>
        </p:txBody>
      </p:sp>
      <p:sp>
        <p:nvSpPr>
          <p:cNvPr id="87" name="object 87"/>
          <p:cNvSpPr/>
          <p:nvPr/>
        </p:nvSpPr>
        <p:spPr>
          <a:xfrm>
            <a:off x="4389513" y="-28575"/>
            <a:ext cx="940394" cy="553421"/>
          </a:xfrm>
          <a:prstGeom prst="rect">
            <a:avLst/>
          </a:prstGeom>
          <a:blipFill>
            <a:blip r:embed="rId2" cstate="print"/>
            <a:stretch>
              <a:fillRect/>
            </a:stretch>
          </a:blipFill>
        </p:spPr>
        <p:txBody>
          <a:bodyPr wrap="square" lIns="0" tIns="0" rIns="0" bIns="0" rtlCol="0"/>
          <a:lstStyle/>
          <a:p>
            <a:endParaRPr>
              <a:latin typeface="Gill Sans Nova" panose="020B0602020104020203" pitchFamily="34" charset="0"/>
            </a:endParaRPr>
          </a:p>
        </p:txBody>
      </p:sp>
      <p:sp>
        <p:nvSpPr>
          <p:cNvPr id="4" name="ZoneTexte 3">
            <a:extLst>
              <a:ext uri="{FF2B5EF4-FFF2-40B4-BE49-F238E27FC236}">
                <a16:creationId xmlns:a16="http://schemas.microsoft.com/office/drawing/2014/main" xmlns="" id="{0ABD7483-8FB7-433A-ABDE-1DCA2563CEF8}"/>
              </a:ext>
            </a:extLst>
          </p:cNvPr>
          <p:cNvSpPr txBox="1"/>
          <p:nvPr/>
        </p:nvSpPr>
        <p:spPr>
          <a:xfrm>
            <a:off x="175932" y="127605"/>
            <a:ext cx="4239521" cy="400110"/>
          </a:xfrm>
          <a:prstGeom prst="rect">
            <a:avLst/>
          </a:prstGeom>
          <a:noFill/>
        </p:spPr>
        <p:txBody>
          <a:bodyPr wrap="square" rtlCol="0">
            <a:spAutoFit/>
          </a:bodyPr>
          <a:lstStyle/>
          <a:p>
            <a:r>
              <a:rPr lang="fr-FR" sz="2000" dirty="0">
                <a:ln w="0">
                  <a:solidFill>
                    <a:schemeClr val="bg1"/>
                  </a:solidFill>
                </a:ln>
                <a:solidFill>
                  <a:schemeClr val="bg1"/>
                </a:solidFill>
                <a:effectLst>
                  <a:outerShdw blurRad="38100" dist="19050" dir="2700000" algn="tl" rotWithShape="0">
                    <a:schemeClr val="dk1">
                      <a:alpha val="40000"/>
                    </a:schemeClr>
                  </a:outerShdw>
                </a:effectLst>
                <a:latin typeface="Gill Sans Nova" panose="020B0602020104020203" pitchFamily="34" charset="0"/>
              </a:rPr>
              <a:t>Jury citoyen  </a:t>
            </a:r>
          </a:p>
        </p:txBody>
      </p:sp>
      <p:cxnSp>
        <p:nvCxnSpPr>
          <p:cNvPr id="11" name="Connecteur droit 10">
            <a:extLst>
              <a:ext uri="{FF2B5EF4-FFF2-40B4-BE49-F238E27FC236}">
                <a16:creationId xmlns:a16="http://schemas.microsoft.com/office/drawing/2014/main" xmlns="" id="{E24C4CE2-7E89-42A1-8FEB-3C173B1125DB}"/>
              </a:ext>
            </a:extLst>
          </p:cNvPr>
          <p:cNvCxnSpPr/>
          <p:nvPr/>
        </p:nvCxnSpPr>
        <p:spPr>
          <a:xfrm>
            <a:off x="-4667732" y="4010024"/>
            <a:ext cx="4428000" cy="0"/>
          </a:xfrm>
          <a:prstGeom prst="line">
            <a:avLst/>
          </a:prstGeom>
          <a:ln w="19050">
            <a:solidFill>
              <a:schemeClr val="accent3">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xmlns="" id="{77C560EC-3138-4CB3-A2F3-3332F431FAD3}"/>
              </a:ext>
            </a:extLst>
          </p:cNvPr>
          <p:cNvSpPr/>
          <p:nvPr/>
        </p:nvSpPr>
        <p:spPr>
          <a:xfrm>
            <a:off x="1958259" y="7324979"/>
            <a:ext cx="3371648" cy="261610"/>
          </a:xfrm>
          <a:prstGeom prst="rect">
            <a:avLst/>
          </a:prstGeom>
        </p:spPr>
        <p:txBody>
          <a:bodyPr wrap="square">
            <a:spAutoFit/>
          </a:bodyPr>
          <a:lstStyle/>
          <a:p>
            <a:pPr algn="r"/>
            <a:r>
              <a:rPr lang="fr-FR" sz="1100" dirty="0">
                <a:solidFill>
                  <a:schemeClr val="bg1"/>
                </a:solidFill>
                <a:latin typeface="Gill Sans Nova" panose="020B0602020104020203" pitchFamily="34" charset="0"/>
              </a:rPr>
              <a:t>Suivez nous sur twitter @</a:t>
            </a:r>
            <a:r>
              <a:rPr lang="fr-FR" sz="1100" dirty="0" err="1">
                <a:solidFill>
                  <a:schemeClr val="bg1"/>
                </a:solidFill>
                <a:latin typeface="Gill Sans Nova" panose="020B0602020104020203" pitchFamily="34" charset="0"/>
              </a:rPr>
              <a:t>sf_telemedecine</a:t>
            </a:r>
            <a:endParaRPr lang="fr-FR" sz="1100" dirty="0">
              <a:solidFill>
                <a:schemeClr val="bg1"/>
              </a:solidFill>
              <a:latin typeface="Gill Sans Nova" panose="020B0602020104020203" pitchFamily="34" charset="0"/>
            </a:endParaRPr>
          </a:p>
        </p:txBody>
      </p:sp>
      <p:sp>
        <p:nvSpPr>
          <p:cNvPr id="12" name="ZoneTexte 11">
            <a:extLst>
              <a:ext uri="{FF2B5EF4-FFF2-40B4-BE49-F238E27FC236}">
                <a16:creationId xmlns:a16="http://schemas.microsoft.com/office/drawing/2014/main" xmlns="" id="{F6A58D38-B4D3-4896-BA53-278E63502D62}"/>
              </a:ext>
            </a:extLst>
          </p:cNvPr>
          <p:cNvSpPr txBox="1"/>
          <p:nvPr/>
        </p:nvSpPr>
        <p:spPr>
          <a:xfrm>
            <a:off x="304799" y="1076579"/>
            <a:ext cx="4854235" cy="6017032"/>
          </a:xfrm>
          <a:prstGeom prst="rect">
            <a:avLst/>
          </a:prstGeom>
          <a:noFill/>
        </p:spPr>
        <p:txBody>
          <a:bodyPr wrap="square" rtlCol="0">
            <a:spAutoFit/>
          </a:bodyPr>
          <a:lstStyle/>
          <a:p>
            <a:pPr algn="ctr"/>
            <a:endParaRPr lang="fr-FR" sz="1100" dirty="0">
              <a:latin typeface="Gill Sans Nova" panose="020B0602020104020203" pitchFamily="34" charset="0"/>
            </a:endParaRPr>
          </a:p>
          <a:p>
            <a:pPr algn="ctr"/>
            <a:endParaRPr lang="fr-FR" sz="1100" dirty="0">
              <a:latin typeface="Gill Sans Nova" panose="020B0602020104020203" pitchFamily="34" charset="0"/>
            </a:endParaRPr>
          </a:p>
          <a:p>
            <a:pPr algn="just"/>
            <a:endParaRPr lang="fr-FR" sz="1100" dirty="0">
              <a:latin typeface="Gill Sans Nova" panose="020B0602020104020203" pitchFamily="34" charset="0"/>
            </a:endParaRPr>
          </a:p>
          <a:p>
            <a:pPr algn="just"/>
            <a:r>
              <a:rPr lang="fr-FR" sz="1100" dirty="0">
                <a:latin typeface="Gill Sans Nova" panose="020B0602020104020203" pitchFamily="34" charset="0"/>
              </a:rPr>
              <a:t>France Assos Santé anime et coordonne l’organisation et le recrutement du jury citoyen. Ce jury sera composé de 5 à 6 patients représentant les associations de patients des pathologies les plus accompagnées pas la télémédecine. Ces citoyens seront sollicités à la fin de sessions identifiées afin de faire entendre leur voix et de lancer le débat. </a:t>
            </a:r>
          </a:p>
          <a:p>
            <a:pPr algn="just"/>
            <a:endParaRPr lang="fr-FR" sz="1100" dirty="0">
              <a:latin typeface="Gill Sans Nova" panose="020B0602020104020203" pitchFamily="34" charset="0"/>
            </a:endParaRPr>
          </a:p>
          <a:p>
            <a:pPr algn="just"/>
            <a:r>
              <a:rPr lang="fr-FR" sz="1100" dirty="0">
                <a:latin typeface="Gill Sans Nova" panose="020B0602020104020203" pitchFamily="34" charset="0"/>
              </a:rPr>
              <a:t>La présence de ces représentants de patients sera matérialisée sur le programme par un pictogramme. </a:t>
            </a:r>
          </a:p>
          <a:p>
            <a:pPr algn="just"/>
            <a:endParaRPr lang="fr-FR" sz="1100" dirty="0">
              <a:latin typeface="Gill Sans Nova" panose="020B0602020104020203" pitchFamily="34" charset="0"/>
            </a:endParaRPr>
          </a:p>
          <a:p>
            <a:pPr algn="just"/>
            <a:r>
              <a:rPr lang="fr-FR" sz="1100" dirty="0">
                <a:latin typeface="Gill Sans Nova" panose="020B0602020104020203" pitchFamily="34" charset="0"/>
              </a:rPr>
              <a:t>Le jury sera présent sur 7 sessions en plénières, 4 le jeudi 6 et 3 le vendredi 7 (</a:t>
            </a:r>
            <a:r>
              <a:rPr lang="fr-FR" sz="1100" dirty="0" err="1">
                <a:latin typeface="Gill Sans Nova" panose="020B0602020104020203" pitchFamily="34" charset="0"/>
              </a:rPr>
              <a:t>cf</a:t>
            </a:r>
            <a:r>
              <a:rPr lang="fr-FR" sz="1100" dirty="0">
                <a:latin typeface="Gill Sans Nova" panose="020B0602020104020203" pitchFamily="34" charset="0"/>
              </a:rPr>
              <a:t> préprogramme en annexe). Chaque session prévoit 45 minutes d’interventions suivies de 15 minutes de questions. A la fin de chaque session, la parole sera donnée au jury afin de lancer un débat </a:t>
            </a:r>
            <a:r>
              <a:rPr lang="fr-FR" sz="1100" b="1" dirty="0">
                <a:latin typeface="Gill Sans Nova" panose="020B0602020104020203" pitchFamily="34" charset="0"/>
              </a:rPr>
              <a:t>positif et constructif</a:t>
            </a:r>
            <a:r>
              <a:rPr lang="fr-FR" sz="1100" dirty="0">
                <a:latin typeface="Gill Sans Nova" panose="020B0602020104020203" pitchFamily="34" charset="0"/>
              </a:rPr>
              <a:t>. L’objectif étant de lancer la discussion en challengeant les intervenants, mais également le public.</a:t>
            </a:r>
          </a:p>
          <a:p>
            <a:pPr algn="just"/>
            <a:r>
              <a:rPr lang="fr-FR" sz="1100" dirty="0">
                <a:latin typeface="Gill Sans Nova" panose="020B0602020104020203" pitchFamily="34" charset="0"/>
              </a:rPr>
              <a:t>Le jury doit se sentir libre d’aborder les sujets qui lui semblent importants sans jamais fermer la discussion en prenant à partie un intervenant ou une structure. Afin de toujours faire entendre la voix des patients dans une atmosphère amicale et enrichissante.</a:t>
            </a:r>
          </a:p>
          <a:p>
            <a:pPr algn="just"/>
            <a:endParaRPr lang="fr-FR" sz="1100" dirty="0">
              <a:latin typeface="Gill Sans Nova" panose="020B0602020104020203" pitchFamily="34" charset="0"/>
            </a:endParaRPr>
          </a:p>
          <a:p>
            <a:pPr algn="just"/>
            <a:r>
              <a:rPr lang="fr-FR" sz="1100" b="1" u="sng" dirty="0">
                <a:latin typeface="Gill Sans Nova" panose="020B0602020104020203" pitchFamily="34" charset="0"/>
              </a:rPr>
              <a:t>Aspects pratiques : </a:t>
            </a:r>
          </a:p>
          <a:p>
            <a:pPr marL="171450" indent="-171450" algn="just">
              <a:buFontTx/>
              <a:buChar char="-"/>
            </a:pPr>
            <a:r>
              <a:rPr lang="fr-FR" sz="1100" dirty="0">
                <a:latin typeface="Gill Sans Nova" panose="020B0602020104020203" pitchFamily="34" charset="0"/>
              </a:rPr>
              <a:t>Communiquer les associations de patients représentées</a:t>
            </a:r>
          </a:p>
          <a:p>
            <a:pPr marL="171450" indent="-171450" algn="just">
              <a:buFontTx/>
              <a:buChar char="-"/>
            </a:pPr>
            <a:r>
              <a:rPr lang="fr-FR" sz="1100" dirty="0">
                <a:latin typeface="Gill Sans Nova" panose="020B0602020104020203" pitchFamily="34" charset="0"/>
              </a:rPr>
              <a:t>Communication des représentants de patients </a:t>
            </a:r>
          </a:p>
          <a:p>
            <a:pPr marL="171450" indent="-171450" algn="just">
              <a:buFontTx/>
              <a:buChar char="-"/>
            </a:pPr>
            <a:r>
              <a:rPr lang="fr-FR" sz="1100" dirty="0">
                <a:latin typeface="Gill Sans Nova" panose="020B0602020104020203" pitchFamily="34" charset="0"/>
              </a:rPr>
              <a:t>Organisation d’un RDV téléphonique avec la SFT en vu d’une coordination et rencontre du jury</a:t>
            </a:r>
          </a:p>
          <a:p>
            <a:pPr marL="171450" indent="-171450" algn="just">
              <a:buFontTx/>
              <a:buChar char="-"/>
            </a:pPr>
            <a:r>
              <a:rPr lang="fr-FR" sz="1100" dirty="0">
                <a:latin typeface="Gill Sans Nova" panose="020B0602020104020203" pitchFamily="34" charset="0"/>
              </a:rPr>
              <a:t>Présentation des axes d’interventions ? </a:t>
            </a:r>
          </a:p>
          <a:p>
            <a:pPr marL="628650" lvl="1" indent="-171450" algn="just">
              <a:buFontTx/>
              <a:buChar char="-"/>
            </a:pPr>
            <a:r>
              <a:rPr lang="fr-FR" sz="1100" dirty="0">
                <a:latin typeface="Gill Sans Nova" panose="020B0602020104020203" pitchFamily="34" charset="0"/>
              </a:rPr>
              <a:t>Questions/remarques directement relatives à l’intervention ?</a:t>
            </a:r>
          </a:p>
          <a:p>
            <a:pPr marL="628650" lvl="1" indent="-171450" algn="just">
              <a:buFontTx/>
              <a:buChar char="-"/>
            </a:pPr>
            <a:r>
              <a:rPr lang="fr-FR" sz="1100" dirty="0">
                <a:latin typeface="Gill Sans Nova" panose="020B0602020104020203" pitchFamily="34" charset="0"/>
              </a:rPr>
              <a:t>Complément d’information </a:t>
            </a:r>
          </a:p>
          <a:p>
            <a:pPr marL="628650" lvl="1" indent="-171450" algn="just">
              <a:buFontTx/>
              <a:buChar char="-"/>
            </a:pPr>
            <a:r>
              <a:rPr lang="fr-FR" sz="1100" dirty="0">
                <a:latin typeface="Gill Sans Nova" panose="020B0602020104020203" pitchFamily="34" charset="0"/>
              </a:rPr>
              <a:t>Projection</a:t>
            </a:r>
          </a:p>
          <a:p>
            <a:pPr marL="628650" lvl="1" indent="-171450" algn="just">
              <a:buFontTx/>
              <a:buChar char="-"/>
            </a:pPr>
            <a:r>
              <a:rPr lang="fr-FR" sz="1100" dirty="0">
                <a:latin typeface="Gill Sans Nova" panose="020B0602020104020203" pitchFamily="34" charset="0"/>
              </a:rPr>
              <a:t>Expérience personnelle (retour d’expérience patient)</a:t>
            </a:r>
          </a:p>
          <a:p>
            <a:pPr marL="628650" lvl="1" indent="-171450" algn="just">
              <a:buFontTx/>
              <a:buChar char="-"/>
            </a:pPr>
            <a:endParaRPr lang="fr-FR" sz="1100" dirty="0">
              <a:latin typeface="Gill Sans Nova" panose="020B0602020104020203" pitchFamily="34" charset="0"/>
            </a:endParaRPr>
          </a:p>
          <a:p>
            <a:pPr algn="just"/>
            <a:endParaRPr lang="fr-FR" sz="1100" dirty="0">
              <a:latin typeface="Gill Sans Nova" panose="020B0602020104020203" pitchFamily="34" charset="0"/>
            </a:endParaRPr>
          </a:p>
          <a:p>
            <a:pPr algn="ctr"/>
            <a:r>
              <a:rPr lang="fr-FR" sz="1100" b="1" dirty="0">
                <a:latin typeface="Gill Sans Nova" panose="020B0602020104020203" pitchFamily="34" charset="0"/>
              </a:rPr>
              <a:t>L’expérience se veut enrichissante et dynamique! </a:t>
            </a:r>
          </a:p>
        </p:txBody>
      </p:sp>
      <p:pic>
        <p:nvPicPr>
          <p:cNvPr id="10" name="Image 9">
            <a:extLst>
              <a:ext uri="{FF2B5EF4-FFF2-40B4-BE49-F238E27FC236}">
                <a16:creationId xmlns:a16="http://schemas.microsoft.com/office/drawing/2014/main" xmlns="" id="{A48400D7-8765-4D81-BFC8-4A83F569D513}"/>
              </a:ext>
            </a:extLst>
          </p:cNvPr>
          <p:cNvPicPr>
            <a:picLocks noChangeAspect="1"/>
          </p:cNvPicPr>
          <p:nvPr/>
        </p:nvPicPr>
        <p:blipFill rotWithShape="1">
          <a:blip r:embed="rId3" cstate="print">
            <a:duotone>
              <a:schemeClr val="accent3">
                <a:shade val="45000"/>
                <a:satMod val="135000"/>
              </a:schemeClr>
              <a:prstClr val="white"/>
            </a:duotone>
            <a:extLst>
              <a:ext uri="{28A0092B-C50C-407E-A947-70E740481C1C}">
                <a14:useLocalDpi xmlns:a14="http://schemas.microsoft.com/office/drawing/2010/main" val="0"/>
              </a:ext>
            </a:extLst>
          </a:blip>
          <a:srcRect b="53846"/>
          <a:stretch/>
        </p:blipFill>
        <p:spPr>
          <a:xfrm>
            <a:off x="1834804" y="733425"/>
            <a:ext cx="1652191" cy="762552"/>
          </a:xfrm>
          <a:prstGeom prst="rect">
            <a:avLst/>
          </a:prstGeom>
        </p:spPr>
      </p:pic>
    </p:spTree>
    <p:extLst>
      <p:ext uri="{BB962C8B-B14F-4D97-AF65-F5344CB8AC3E}">
        <p14:creationId xmlns:p14="http://schemas.microsoft.com/office/powerpoint/2010/main" val="1761637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ject 33">
            <a:extLst>
              <a:ext uri="{FF2B5EF4-FFF2-40B4-BE49-F238E27FC236}">
                <a16:creationId xmlns:a16="http://schemas.microsoft.com/office/drawing/2014/main" xmlns="" id="{B9B1AAB6-4429-4AAF-B2FD-5CDA6072039E}"/>
              </a:ext>
            </a:extLst>
          </p:cNvPr>
          <p:cNvSpPr/>
          <p:nvPr/>
        </p:nvSpPr>
        <p:spPr>
          <a:xfrm>
            <a:off x="-8106" y="0"/>
            <a:ext cx="5357467" cy="614039"/>
          </a:xfrm>
          <a:custGeom>
            <a:avLst/>
            <a:gdLst/>
            <a:ahLst/>
            <a:cxnLst/>
            <a:rect l="l" t="t" r="r" b="b"/>
            <a:pathLst>
              <a:path w="5328285" h="2337435">
                <a:moveTo>
                  <a:pt x="0" y="2336876"/>
                </a:moveTo>
                <a:lnTo>
                  <a:pt x="5328005" y="2336876"/>
                </a:lnTo>
                <a:lnTo>
                  <a:pt x="5328005" y="0"/>
                </a:lnTo>
                <a:lnTo>
                  <a:pt x="0" y="0"/>
                </a:lnTo>
                <a:lnTo>
                  <a:pt x="0" y="2336876"/>
                </a:lnTo>
                <a:close/>
              </a:path>
            </a:pathLst>
          </a:custGeom>
          <a:solidFill>
            <a:srgbClr val="8BC53C"/>
          </a:solidFill>
        </p:spPr>
        <p:txBody>
          <a:bodyPr wrap="square" lIns="0" tIns="0" rIns="0" bIns="0" rtlCol="0"/>
          <a:lstStyle/>
          <a:p>
            <a:endParaRPr dirty="0">
              <a:solidFill>
                <a:srgbClr val="F5BE3A"/>
              </a:solidFill>
              <a:latin typeface="Gill Sans Nova" panose="020B0602020104020203" pitchFamily="34" charset="0"/>
            </a:endParaRPr>
          </a:p>
        </p:txBody>
      </p:sp>
      <p:sp>
        <p:nvSpPr>
          <p:cNvPr id="6" name="Rectangle 5">
            <a:extLst>
              <a:ext uri="{FF2B5EF4-FFF2-40B4-BE49-F238E27FC236}">
                <a16:creationId xmlns:a16="http://schemas.microsoft.com/office/drawing/2014/main" xmlns="" id="{7F3BCE03-5210-44C4-8555-B5AFC7D41F10}"/>
              </a:ext>
            </a:extLst>
          </p:cNvPr>
          <p:cNvSpPr/>
          <p:nvPr/>
        </p:nvSpPr>
        <p:spPr>
          <a:xfrm>
            <a:off x="-8106" y="6981825"/>
            <a:ext cx="5338013" cy="581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xmlns="" id="{D40F5A76-1141-4333-887B-8856B79B71AD}"/>
              </a:ext>
            </a:extLst>
          </p:cNvPr>
          <p:cNvSpPr/>
          <p:nvPr/>
        </p:nvSpPr>
        <p:spPr>
          <a:xfrm>
            <a:off x="0" y="7324979"/>
            <a:ext cx="5349361" cy="229302"/>
          </a:xfrm>
          <a:prstGeom prst="rect">
            <a:avLst/>
          </a:prstGeom>
          <a:solidFill>
            <a:srgbClr val="00B6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Gill Sans Nova" panose="020B0602020104020203" pitchFamily="34" charset="0"/>
            </a:endParaRPr>
          </a:p>
        </p:txBody>
      </p:sp>
      <p:sp>
        <p:nvSpPr>
          <p:cNvPr id="87" name="object 87"/>
          <p:cNvSpPr/>
          <p:nvPr/>
        </p:nvSpPr>
        <p:spPr>
          <a:xfrm>
            <a:off x="4389513" y="-28575"/>
            <a:ext cx="940394" cy="553421"/>
          </a:xfrm>
          <a:prstGeom prst="rect">
            <a:avLst/>
          </a:prstGeom>
          <a:blipFill>
            <a:blip r:embed="rId2" cstate="print"/>
            <a:stretch>
              <a:fillRect/>
            </a:stretch>
          </a:blipFill>
        </p:spPr>
        <p:txBody>
          <a:bodyPr wrap="square" lIns="0" tIns="0" rIns="0" bIns="0" rtlCol="0"/>
          <a:lstStyle/>
          <a:p>
            <a:endParaRPr>
              <a:latin typeface="Gill Sans Nova" panose="020B0602020104020203" pitchFamily="34" charset="0"/>
            </a:endParaRPr>
          </a:p>
        </p:txBody>
      </p:sp>
      <p:sp>
        <p:nvSpPr>
          <p:cNvPr id="4" name="ZoneTexte 3">
            <a:extLst>
              <a:ext uri="{FF2B5EF4-FFF2-40B4-BE49-F238E27FC236}">
                <a16:creationId xmlns:a16="http://schemas.microsoft.com/office/drawing/2014/main" xmlns="" id="{0ABD7483-8FB7-433A-ABDE-1DCA2563CEF8}"/>
              </a:ext>
            </a:extLst>
          </p:cNvPr>
          <p:cNvSpPr txBox="1"/>
          <p:nvPr/>
        </p:nvSpPr>
        <p:spPr>
          <a:xfrm>
            <a:off x="175932" y="57805"/>
            <a:ext cx="4239521" cy="523220"/>
          </a:xfrm>
          <a:prstGeom prst="rect">
            <a:avLst/>
          </a:prstGeom>
          <a:noFill/>
        </p:spPr>
        <p:txBody>
          <a:bodyPr wrap="square" rtlCol="0">
            <a:spAutoFit/>
          </a:bodyPr>
          <a:lstStyle/>
          <a:p>
            <a:r>
              <a:rPr lang="fr-FR" sz="2800" dirty="0">
                <a:ln w="0">
                  <a:solidFill>
                    <a:schemeClr val="bg1"/>
                  </a:solidFill>
                </a:ln>
                <a:solidFill>
                  <a:schemeClr val="bg1"/>
                </a:solidFill>
                <a:effectLst>
                  <a:outerShdw blurRad="38100" dist="19050" dir="2700000" algn="tl" rotWithShape="0">
                    <a:schemeClr val="dk1">
                      <a:alpha val="40000"/>
                    </a:schemeClr>
                  </a:outerShdw>
                </a:effectLst>
                <a:latin typeface="Arial Nova Cond" panose="020B0506020202020204" pitchFamily="34" charset="0"/>
              </a:rPr>
              <a:t>Jeudi 6 Décembre</a:t>
            </a:r>
          </a:p>
        </p:txBody>
      </p:sp>
      <p:sp>
        <p:nvSpPr>
          <p:cNvPr id="14" name="Rectangle 13">
            <a:extLst>
              <a:ext uri="{FF2B5EF4-FFF2-40B4-BE49-F238E27FC236}">
                <a16:creationId xmlns:a16="http://schemas.microsoft.com/office/drawing/2014/main" xmlns="" id="{77C560EC-3138-4CB3-A2F3-3332F431FAD3}"/>
              </a:ext>
            </a:extLst>
          </p:cNvPr>
          <p:cNvSpPr/>
          <p:nvPr/>
        </p:nvSpPr>
        <p:spPr>
          <a:xfrm>
            <a:off x="1958259" y="7324979"/>
            <a:ext cx="3371648" cy="261610"/>
          </a:xfrm>
          <a:prstGeom prst="rect">
            <a:avLst/>
          </a:prstGeom>
        </p:spPr>
        <p:txBody>
          <a:bodyPr wrap="square">
            <a:spAutoFit/>
          </a:bodyPr>
          <a:lstStyle/>
          <a:p>
            <a:pPr algn="r"/>
            <a:r>
              <a:rPr lang="fr-FR" sz="1100" dirty="0">
                <a:solidFill>
                  <a:schemeClr val="bg1"/>
                </a:solidFill>
                <a:latin typeface="Gill Sans Nova" panose="020B0602020104020203" pitchFamily="34" charset="0"/>
              </a:rPr>
              <a:t>Suivez nous sur twitter @</a:t>
            </a:r>
            <a:r>
              <a:rPr lang="fr-FR" sz="1100" dirty="0" err="1">
                <a:solidFill>
                  <a:schemeClr val="bg1"/>
                </a:solidFill>
                <a:latin typeface="Gill Sans Nova" panose="020B0602020104020203" pitchFamily="34" charset="0"/>
              </a:rPr>
              <a:t>sf_telemedecine</a:t>
            </a:r>
            <a:endParaRPr lang="fr-FR" sz="1100" dirty="0">
              <a:solidFill>
                <a:schemeClr val="bg1"/>
              </a:solidFill>
              <a:latin typeface="Gill Sans Nova" panose="020B0602020104020203" pitchFamily="34" charset="0"/>
            </a:endParaRPr>
          </a:p>
        </p:txBody>
      </p:sp>
      <p:graphicFrame>
        <p:nvGraphicFramePr>
          <p:cNvPr id="2" name="Tableau 1">
            <a:extLst>
              <a:ext uri="{FF2B5EF4-FFF2-40B4-BE49-F238E27FC236}">
                <a16:creationId xmlns:a16="http://schemas.microsoft.com/office/drawing/2014/main" xmlns="" id="{91E8D5E8-7EC6-4000-B20F-15C37EE0C256}"/>
              </a:ext>
            </a:extLst>
          </p:cNvPr>
          <p:cNvGraphicFramePr>
            <a:graphicFrameLocks noGrp="1"/>
          </p:cNvGraphicFramePr>
          <p:nvPr>
            <p:extLst>
              <p:ext uri="{D42A27DB-BD31-4B8C-83A1-F6EECF244321}">
                <p14:modId xmlns:p14="http://schemas.microsoft.com/office/powerpoint/2010/main" val="3944360464"/>
              </p:ext>
            </p:extLst>
          </p:nvPr>
        </p:nvGraphicFramePr>
        <p:xfrm>
          <a:off x="57000" y="671844"/>
          <a:ext cx="5220000" cy="6516223"/>
        </p:xfrm>
        <a:graphic>
          <a:graphicData uri="http://schemas.openxmlformats.org/drawingml/2006/table">
            <a:tbl>
              <a:tblPr firstRow="1" firstCol="1" bandRow="1">
                <a:tableStyleId>{5C22544A-7EE6-4342-B048-85BDC9FD1C3A}</a:tableStyleId>
              </a:tblPr>
              <a:tblGrid>
                <a:gridCol w="543306">
                  <a:extLst>
                    <a:ext uri="{9D8B030D-6E8A-4147-A177-3AD203B41FA5}">
                      <a16:colId xmlns:a16="http://schemas.microsoft.com/office/drawing/2014/main" xmlns="" val="3292379793"/>
                    </a:ext>
                  </a:extLst>
                </a:gridCol>
                <a:gridCol w="2338347">
                  <a:extLst>
                    <a:ext uri="{9D8B030D-6E8A-4147-A177-3AD203B41FA5}">
                      <a16:colId xmlns:a16="http://schemas.microsoft.com/office/drawing/2014/main" xmlns="" val="2287382275"/>
                    </a:ext>
                  </a:extLst>
                </a:gridCol>
                <a:gridCol w="2338347">
                  <a:extLst>
                    <a:ext uri="{9D8B030D-6E8A-4147-A177-3AD203B41FA5}">
                      <a16:colId xmlns:a16="http://schemas.microsoft.com/office/drawing/2014/main" xmlns="" val="807486103"/>
                    </a:ext>
                  </a:extLst>
                </a:gridCol>
              </a:tblGrid>
              <a:tr h="186828">
                <a:tc>
                  <a:txBody>
                    <a:bodyPr/>
                    <a:lstStyle/>
                    <a:p>
                      <a:pPr>
                        <a:spcAft>
                          <a:spcPts val="0"/>
                        </a:spcAft>
                      </a:pPr>
                      <a:r>
                        <a:rPr lang="fr-FR" sz="1000" dirty="0">
                          <a:solidFill>
                            <a:srgbClr val="00B6B5"/>
                          </a:solidFill>
                          <a:effectLst/>
                          <a:latin typeface="Arial Nova Cond" panose="020B0604020202020204" pitchFamily="34" charset="0"/>
                        </a:rPr>
                        <a:t>8h30</a:t>
                      </a:r>
                      <a:endParaRPr lang="fr-FR" sz="1000" dirty="0">
                        <a:solidFill>
                          <a:srgbClr val="00B6B5"/>
                        </a:solidFill>
                        <a:effectLst/>
                        <a:latin typeface="Arial Nova Cond" panose="020B0604020202020204" pitchFamily="34" charset="0"/>
                        <a:ea typeface="Calibri" panose="020F0502020204030204" pitchFamily="34" charset="0"/>
                        <a:cs typeface="Times New Roman" panose="02020603050405020304" pitchFamily="18"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spcAft>
                          <a:spcPts val="0"/>
                        </a:spcAft>
                      </a:pPr>
                      <a:r>
                        <a:rPr lang="fr-FR" sz="1000" dirty="0">
                          <a:solidFill>
                            <a:srgbClr val="00B6B5"/>
                          </a:solidFill>
                          <a:effectLst/>
                          <a:latin typeface="Arial Nova Cond" panose="020B0604020202020204" pitchFamily="34" charset="0"/>
                        </a:rPr>
                        <a:t>Accueil des participants </a:t>
                      </a:r>
                      <a:endParaRPr lang="fr-FR" sz="1000" dirty="0">
                        <a:solidFill>
                          <a:srgbClr val="00B6B5"/>
                        </a:solidFill>
                        <a:effectLst/>
                        <a:latin typeface="Arial Nova Cond" panose="020B0604020202020204" pitchFamily="34" charset="0"/>
                        <a:ea typeface="Calibri" panose="020F0502020204030204" pitchFamily="34" charset="0"/>
                        <a:cs typeface="Times New Roman" panose="02020603050405020304" pitchFamily="18"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extLst>
                  <a:ext uri="{0D108BD9-81ED-4DB2-BD59-A6C34878D82A}">
                    <a16:rowId xmlns:a16="http://schemas.microsoft.com/office/drawing/2014/main" xmlns="" val="559726033"/>
                  </a:ext>
                </a:extLst>
              </a:tr>
              <a:tr h="1112039">
                <a:tc>
                  <a:txBody>
                    <a:bodyPr/>
                    <a:lstStyle/>
                    <a:p>
                      <a:pPr>
                        <a:spcAft>
                          <a:spcPts val="0"/>
                        </a:spcAft>
                      </a:pPr>
                      <a:r>
                        <a:rPr lang="fr-FR" sz="1000" dirty="0">
                          <a:solidFill>
                            <a:schemeClr val="tx1"/>
                          </a:solidFill>
                          <a:effectLst/>
                          <a:latin typeface="Arial Nova Cond" panose="020B0604020202020204" pitchFamily="34" charset="0"/>
                        </a:rPr>
                        <a:t>9h00</a:t>
                      </a:r>
                    </a:p>
                    <a:p>
                      <a:pPr>
                        <a:spcAft>
                          <a:spcPts val="0"/>
                        </a:spcAft>
                      </a:pPr>
                      <a:endPar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endParaRPr>
                    </a:p>
                    <a:p>
                      <a:pPr>
                        <a:spcAft>
                          <a:spcPts val="0"/>
                        </a:spcAft>
                      </a:pPr>
                      <a:endPar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endParaRPr>
                    </a:p>
                    <a:p>
                      <a:pPr>
                        <a:spcAft>
                          <a:spcPts val="0"/>
                        </a:spcAft>
                      </a:pPr>
                      <a:r>
                        <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rPr>
                        <a:t>9h30</a:t>
                      </a:r>
                    </a:p>
                    <a:p>
                      <a:pPr>
                        <a:spcAft>
                          <a:spcPts val="0"/>
                        </a:spcAft>
                      </a:pPr>
                      <a:endPar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spcAft>
                          <a:spcPts val="0"/>
                        </a:spcAft>
                      </a:pPr>
                      <a:r>
                        <a:rPr lang="fr-FR" sz="1000" b="1" dirty="0">
                          <a:solidFill>
                            <a:schemeClr val="tx1"/>
                          </a:solidFill>
                          <a:effectLst/>
                          <a:latin typeface="Arial Nova Cond" panose="020B0604020202020204" pitchFamily="34" charset="0"/>
                        </a:rPr>
                        <a:t>Ouverture du congrès</a:t>
                      </a:r>
                    </a:p>
                    <a:p>
                      <a:pPr>
                        <a:spcAft>
                          <a:spcPts val="0"/>
                        </a:spcAft>
                      </a:pPr>
                      <a:r>
                        <a:rPr lang="fr-FR" sz="1000" dirty="0">
                          <a:solidFill>
                            <a:schemeClr val="tx1"/>
                          </a:solidFill>
                          <a:effectLst/>
                          <a:latin typeface="Arial Nova Cond" panose="020B0604020202020204" pitchFamily="34" charset="0"/>
                        </a:rPr>
                        <a:t>Gérard Raymond – 1</a:t>
                      </a:r>
                      <a:r>
                        <a:rPr lang="fr-FR" sz="1000" baseline="30000" dirty="0">
                          <a:solidFill>
                            <a:schemeClr val="tx1"/>
                          </a:solidFill>
                          <a:effectLst/>
                          <a:latin typeface="Arial Nova Cond" panose="020B0604020202020204" pitchFamily="34" charset="0"/>
                        </a:rPr>
                        <a:t>er</a:t>
                      </a:r>
                      <a:r>
                        <a:rPr lang="fr-FR" sz="1000" dirty="0">
                          <a:solidFill>
                            <a:schemeClr val="tx1"/>
                          </a:solidFill>
                          <a:effectLst/>
                          <a:latin typeface="Arial Nova Cond" panose="020B0604020202020204" pitchFamily="34" charset="0"/>
                        </a:rPr>
                        <a:t> Vice-Président France Assos Santé</a:t>
                      </a:r>
                    </a:p>
                    <a:p>
                      <a:pPr>
                        <a:spcAft>
                          <a:spcPts val="0"/>
                        </a:spcAft>
                      </a:pPr>
                      <a:r>
                        <a:rPr lang="fr-FR" sz="1000" dirty="0">
                          <a:solidFill>
                            <a:schemeClr val="tx1"/>
                          </a:solidFill>
                          <a:effectLst/>
                          <a:latin typeface="Arial Nova Cond" panose="020B0604020202020204" pitchFamily="34" charset="0"/>
                        </a:rPr>
                        <a:t> </a:t>
                      </a:r>
                    </a:p>
                    <a:p>
                      <a:pPr>
                        <a:spcAft>
                          <a:spcPts val="0"/>
                        </a:spcAft>
                      </a:pPr>
                      <a:r>
                        <a:rPr lang="fr-FR" sz="1000" b="1" dirty="0">
                          <a:solidFill>
                            <a:schemeClr val="tx1"/>
                          </a:solidFill>
                          <a:effectLst/>
                          <a:latin typeface="Arial Nova Cond" panose="020B0604020202020204" pitchFamily="34" charset="0"/>
                        </a:rPr>
                        <a:t>Symposium : Résultats de l’enquête réalisée auprès des citoyens</a:t>
                      </a:r>
                    </a:p>
                    <a:p>
                      <a:pPr>
                        <a:spcAft>
                          <a:spcPts val="0"/>
                        </a:spcAft>
                      </a:pPr>
                      <a:r>
                        <a:rPr lang="fr-FR" sz="1000" dirty="0">
                          <a:solidFill>
                            <a:schemeClr val="tx1"/>
                          </a:solidFill>
                          <a:effectLst/>
                          <a:latin typeface="Arial Nova Cond" panose="020B0604020202020204" pitchFamily="34" charset="0"/>
                        </a:rPr>
                        <a:t>Carte Blanche - Nathalie Salles – Présidente en exercice de la </a:t>
                      </a:r>
                      <a:r>
                        <a:rPr lang="fr-FR" sz="1000" dirty="0" err="1">
                          <a:solidFill>
                            <a:schemeClr val="tx1"/>
                          </a:solidFill>
                          <a:effectLst/>
                          <a:latin typeface="Arial Nova Cond" panose="020B0604020202020204" pitchFamily="34" charset="0"/>
                        </a:rPr>
                        <a:t>SFTéléméd</a:t>
                      </a:r>
                      <a:r>
                        <a:rPr lang="fr-FR" sz="1000" dirty="0">
                          <a:solidFill>
                            <a:schemeClr val="tx1"/>
                          </a:solidFill>
                          <a:effectLst/>
                          <a:latin typeface="Arial Nova Cond" panose="020B0604020202020204" pitchFamily="34" charset="0"/>
                        </a:rPr>
                        <a:t>, Roxana </a:t>
                      </a:r>
                      <a:r>
                        <a:rPr lang="fr-FR" sz="1000" dirty="0" err="1">
                          <a:solidFill>
                            <a:schemeClr val="tx1"/>
                          </a:solidFill>
                          <a:effectLst/>
                          <a:latin typeface="Arial Nova Cond" panose="020B0604020202020204" pitchFamily="34" charset="0"/>
                        </a:rPr>
                        <a:t>Ologeanu-Taddei</a:t>
                      </a:r>
                      <a:r>
                        <a:rPr lang="fr-FR" sz="1000" dirty="0">
                          <a:solidFill>
                            <a:schemeClr val="tx1"/>
                          </a:solidFill>
                          <a:effectLst/>
                          <a:latin typeface="Arial Nova Cond" panose="020B0604020202020204" pitchFamily="34" charset="0"/>
                        </a:rPr>
                        <a:t> – Université de Montpellier</a:t>
                      </a:r>
                    </a:p>
                    <a:p>
                      <a:pPr>
                        <a:spcAft>
                          <a:spcPts val="0"/>
                        </a:spcAft>
                      </a:pPr>
                      <a:r>
                        <a:rPr lang="fr-FR" sz="1000" dirty="0">
                          <a:solidFill>
                            <a:schemeClr val="tx1"/>
                          </a:solidFill>
                          <a:effectLst/>
                          <a:latin typeface="Arial Nova Cond" panose="020B0604020202020204" pitchFamily="34" charset="0"/>
                        </a:rPr>
                        <a:t>Et le ou la </a:t>
                      </a:r>
                      <a:r>
                        <a:rPr lang="fr-FR" sz="1000" dirty="0" err="1">
                          <a:solidFill>
                            <a:schemeClr val="tx1"/>
                          </a:solidFill>
                          <a:effectLst/>
                          <a:latin typeface="Arial Nova Cond" panose="020B0604020202020204" pitchFamily="34" charset="0"/>
                        </a:rPr>
                        <a:t>Président.e</a:t>
                      </a:r>
                      <a:r>
                        <a:rPr lang="fr-FR" sz="1000" dirty="0">
                          <a:solidFill>
                            <a:schemeClr val="tx1"/>
                          </a:solidFill>
                          <a:effectLst/>
                          <a:latin typeface="Arial Nova Cond" panose="020B0604020202020204" pitchFamily="34" charset="0"/>
                        </a:rPr>
                        <a:t> </a:t>
                      </a:r>
                      <a:r>
                        <a:rPr lang="fr-FR" sz="1000" dirty="0" err="1">
                          <a:solidFill>
                            <a:schemeClr val="tx1"/>
                          </a:solidFill>
                          <a:effectLst/>
                          <a:latin typeface="Arial Nova Cond" panose="020B0604020202020204" pitchFamily="34" charset="0"/>
                        </a:rPr>
                        <a:t>Elu.e</a:t>
                      </a:r>
                      <a:r>
                        <a:rPr lang="fr-FR" sz="1000" dirty="0">
                          <a:solidFill>
                            <a:schemeClr val="tx1"/>
                          </a:solidFill>
                          <a:effectLst/>
                          <a:latin typeface="Arial Nova Cond" panose="020B0604020202020204" pitchFamily="34" charset="0"/>
                        </a:rPr>
                        <a:t> de la </a:t>
                      </a:r>
                      <a:r>
                        <a:rPr lang="fr-FR" sz="1000" dirty="0" err="1">
                          <a:solidFill>
                            <a:schemeClr val="tx1"/>
                          </a:solidFill>
                          <a:effectLst/>
                          <a:latin typeface="Arial Nova Cond" panose="020B0604020202020204" pitchFamily="34" charset="0"/>
                        </a:rPr>
                        <a:t>SFTéléméd</a:t>
                      </a:r>
                      <a:endParaRPr lang="fr-FR" sz="1000" dirty="0">
                        <a:solidFill>
                          <a:schemeClr val="tx1"/>
                        </a:solidFill>
                        <a:effectLst/>
                        <a:latin typeface="Arial Nova Cond" panose="020B0604020202020204" pitchFamily="34" charset="0"/>
                      </a:endParaRPr>
                    </a:p>
                    <a:p>
                      <a:pPr>
                        <a:spcAft>
                          <a:spcPts val="0"/>
                        </a:spcAft>
                      </a:pPr>
                      <a:r>
                        <a:rPr lang="fr-FR" sz="1000" dirty="0">
                          <a:solidFill>
                            <a:schemeClr val="tx1"/>
                          </a:solidFill>
                          <a:effectLst/>
                          <a:latin typeface="Arial Nova Cond" panose="020B0604020202020204" pitchFamily="34" charset="0"/>
                        </a:rPr>
                        <a:t> </a:t>
                      </a:r>
                      <a:endPar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extLst>
                  <a:ext uri="{0D108BD9-81ED-4DB2-BD59-A6C34878D82A}">
                    <a16:rowId xmlns:a16="http://schemas.microsoft.com/office/drawing/2014/main" xmlns="" val="2702022535"/>
                  </a:ext>
                </a:extLst>
              </a:tr>
              <a:tr h="844984">
                <a:tc>
                  <a:txBody>
                    <a:bodyPr/>
                    <a:lstStyle/>
                    <a:p>
                      <a:pPr>
                        <a:spcAft>
                          <a:spcPts val="0"/>
                        </a:spcAft>
                      </a:pPr>
                      <a:r>
                        <a:rPr lang="fr-FR" sz="1000" dirty="0">
                          <a:solidFill>
                            <a:schemeClr val="tx1"/>
                          </a:solidFill>
                          <a:effectLst/>
                          <a:latin typeface="Arial Nova Cond" panose="020B0604020202020204" pitchFamily="34" charset="0"/>
                        </a:rPr>
                        <a:t>10h00</a:t>
                      </a:r>
                    </a:p>
                    <a:p>
                      <a:pPr>
                        <a:spcAft>
                          <a:spcPts val="0"/>
                        </a:spcAft>
                      </a:pPr>
                      <a:r>
                        <a:rPr lang="fr-FR" sz="1000" dirty="0">
                          <a:solidFill>
                            <a:schemeClr val="tx1"/>
                          </a:solidFill>
                          <a:effectLst/>
                          <a:latin typeface="Arial Nova Cond" panose="020B0604020202020204" pitchFamily="34" charset="0"/>
                        </a:rPr>
                        <a:t> </a:t>
                      </a:r>
                    </a:p>
                    <a:p>
                      <a:pPr>
                        <a:spcAft>
                          <a:spcPts val="0"/>
                        </a:spcAft>
                      </a:pPr>
                      <a:endPar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endParaRPr>
                    </a:p>
                    <a:p>
                      <a:pPr>
                        <a:spcAft>
                          <a:spcPts val="0"/>
                        </a:spcAft>
                      </a:pPr>
                      <a:endPar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endParaRPr>
                    </a:p>
                    <a:p>
                      <a:pPr>
                        <a:spcAft>
                          <a:spcPts val="0"/>
                        </a:spcAft>
                      </a:pPr>
                      <a:endPar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endParaRPr>
                    </a:p>
                    <a:p>
                      <a:pPr>
                        <a:spcAft>
                          <a:spcPts val="0"/>
                        </a:spcAft>
                      </a:pPr>
                      <a:endPar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endParaRPr>
                    </a:p>
                    <a:p>
                      <a:pPr>
                        <a:spcAft>
                          <a:spcPts val="0"/>
                        </a:spcAft>
                      </a:pPr>
                      <a:endPar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endParaRPr>
                    </a:p>
                    <a:p>
                      <a:pPr>
                        <a:spcAft>
                          <a:spcPts val="0"/>
                        </a:spcAft>
                      </a:pPr>
                      <a:r>
                        <a:rPr lang="fr-FR" sz="1000" dirty="0">
                          <a:solidFill>
                            <a:srgbClr val="00B6B5"/>
                          </a:solidFill>
                          <a:effectLst/>
                          <a:latin typeface="Arial Nova Cond" panose="020B0604020202020204" pitchFamily="34" charset="0"/>
                          <a:ea typeface="Calibri" panose="020F0502020204030204" pitchFamily="34" charset="0"/>
                          <a:cs typeface="Times New Roman" panose="02020603050405020304" pitchFamily="18" charset="0"/>
                        </a:rPr>
                        <a:t>11h00</a:t>
                      </a: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spcAft>
                          <a:spcPts val="0"/>
                        </a:spcAft>
                      </a:pPr>
                      <a:r>
                        <a:rPr lang="fr-FR" sz="1000" b="1" dirty="0">
                          <a:solidFill>
                            <a:schemeClr val="tx1"/>
                          </a:solidFill>
                          <a:effectLst/>
                          <a:latin typeface="Arial Nova Cond" panose="020B0604020202020204" pitchFamily="34" charset="0"/>
                        </a:rPr>
                        <a:t>Parole aux ARS et aux GCS/GIP</a:t>
                      </a:r>
                    </a:p>
                    <a:p>
                      <a:pPr>
                        <a:spcAft>
                          <a:spcPts val="0"/>
                        </a:spcAft>
                      </a:pPr>
                      <a:r>
                        <a:rPr lang="fr-FR" sz="1000" i="0" u="sng" dirty="0">
                          <a:solidFill>
                            <a:schemeClr val="tx1"/>
                          </a:solidFill>
                          <a:effectLst/>
                          <a:latin typeface="Arial Nova Cond" panose="020B0604020202020204" pitchFamily="34" charset="0"/>
                        </a:rPr>
                        <a:t>Modérateurs</a:t>
                      </a:r>
                      <a:r>
                        <a:rPr lang="fr-FR" sz="1000" i="0" u="none" dirty="0">
                          <a:solidFill>
                            <a:schemeClr val="tx1"/>
                          </a:solidFill>
                          <a:effectLst/>
                          <a:latin typeface="Arial Nova Cond" panose="020B0604020202020204" pitchFamily="34" charset="0"/>
                        </a:rPr>
                        <a:t> : </a:t>
                      </a:r>
                      <a:r>
                        <a:rPr lang="fr-FR" sz="1000" i="0" dirty="0">
                          <a:solidFill>
                            <a:schemeClr val="tx1"/>
                          </a:solidFill>
                          <a:effectLst/>
                          <a:latin typeface="Arial Nova Cond" panose="020B0604020202020204" pitchFamily="34" charset="0"/>
                        </a:rPr>
                        <a:t>Nathalie Salles – Présidente en exercice de la </a:t>
                      </a:r>
                      <a:r>
                        <a:rPr lang="fr-FR" sz="1000" i="0" dirty="0" err="1">
                          <a:solidFill>
                            <a:schemeClr val="tx1"/>
                          </a:solidFill>
                          <a:effectLst/>
                          <a:latin typeface="Arial Nova Cond" panose="020B0604020202020204" pitchFamily="34" charset="0"/>
                        </a:rPr>
                        <a:t>SFTéléméd</a:t>
                      </a:r>
                      <a:r>
                        <a:rPr lang="fr-FR" sz="1000" i="0" dirty="0">
                          <a:solidFill>
                            <a:schemeClr val="tx1"/>
                          </a:solidFill>
                          <a:effectLst/>
                          <a:latin typeface="Arial Nova Cond" panose="020B0604020202020204" pitchFamily="34" charset="0"/>
                        </a:rPr>
                        <a:t> et Thierry Moulin – Past-Président de la </a:t>
                      </a:r>
                      <a:r>
                        <a:rPr lang="fr-FR" sz="1000" i="0" dirty="0" err="1">
                          <a:solidFill>
                            <a:schemeClr val="tx1"/>
                          </a:solidFill>
                          <a:effectLst/>
                          <a:latin typeface="Arial Nova Cond" panose="020B0604020202020204" pitchFamily="34" charset="0"/>
                        </a:rPr>
                        <a:t>SFTéléméd</a:t>
                      </a:r>
                      <a:endParaRPr lang="fr-FR" sz="1000" i="0" dirty="0">
                        <a:solidFill>
                          <a:schemeClr val="tx1"/>
                        </a:solidFill>
                        <a:effectLst/>
                        <a:latin typeface="Arial Nova Cond" panose="020B0604020202020204" pitchFamily="34" charset="0"/>
                      </a:endParaRPr>
                    </a:p>
                    <a:p>
                      <a:pPr>
                        <a:spcAft>
                          <a:spcPts val="0"/>
                        </a:spcAft>
                      </a:pPr>
                      <a:endParaRPr lang="fr-FR" sz="1000" dirty="0">
                        <a:solidFill>
                          <a:schemeClr val="tx1"/>
                        </a:solidFill>
                        <a:effectLst/>
                        <a:latin typeface="Arial Nova Cond" panose="020B0604020202020204" pitchFamily="34" charset="0"/>
                      </a:endParaRPr>
                    </a:p>
                    <a:p>
                      <a:pPr>
                        <a:spcAft>
                          <a:spcPts val="0"/>
                        </a:spcAft>
                      </a:pPr>
                      <a:r>
                        <a:rPr lang="fr-FR" sz="1000" dirty="0">
                          <a:solidFill>
                            <a:schemeClr val="tx1"/>
                          </a:solidFill>
                          <a:effectLst/>
                          <a:latin typeface="Arial Nova Cond" panose="020B0604020202020204" pitchFamily="34" charset="0"/>
                        </a:rPr>
                        <a:t>Quelle communication avec les usagers en région ? </a:t>
                      </a:r>
                    </a:p>
                    <a:p>
                      <a:pPr>
                        <a:spcAft>
                          <a:spcPts val="0"/>
                        </a:spcAft>
                      </a:pPr>
                      <a:r>
                        <a:rPr lang="fr-FR" sz="1000" dirty="0">
                          <a:solidFill>
                            <a:schemeClr val="tx1"/>
                          </a:solidFill>
                          <a:effectLst/>
                          <a:latin typeface="Arial Nova Cond" panose="020B0604020202020204" pitchFamily="34" charset="0"/>
                        </a:rPr>
                        <a:t>Quelle formation sur la télémédecine organisée en région ? </a:t>
                      </a:r>
                    </a:p>
                    <a:p>
                      <a:pPr>
                        <a:spcAft>
                          <a:spcPts val="0"/>
                        </a:spcAft>
                      </a:pPr>
                      <a:endPar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endParaRPr>
                    </a:p>
                    <a:p>
                      <a:pPr>
                        <a:spcAft>
                          <a:spcPts val="0"/>
                        </a:spcAft>
                      </a:pPr>
                      <a:r>
                        <a:rPr lang="fr-FR" sz="1000" b="1" dirty="0">
                          <a:solidFill>
                            <a:srgbClr val="00B6B5"/>
                          </a:solidFill>
                          <a:effectLst/>
                          <a:latin typeface="Arial Nova Cond" panose="020B0604020202020204" pitchFamily="34" charset="0"/>
                          <a:ea typeface="Calibri" panose="020F0502020204030204" pitchFamily="34" charset="0"/>
                          <a:cs typeface="Times New Roman" panose="02020603050405020304" pitchFamily="18" charset="0"/>
                        </a:rPr>
                        <a:t>Pause-café</a:t>
                      </a:r>
                    </a:p>
                    <a:p>
                      <a:pPr>
                        <a:spcAft>
                          <a:spcPts val="0"/>
                        </a:spcAft>
                      </a:pPr>
                      <a:endPar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extLst>
                  <a:ext uri="{0D108BD9-81ED-4DB2-BD59-A6C34878D82A}">
                    <a16:rowId xmlns:a16="http://schemas.microsoft.com/office/drawing/2014/main" xmlns="" val="1590137505"/>
                  </a:ext>
                </a:extLst>
              </a:tr>
              <a:tr h="286714">
                <a:tc>
                  <a:txBody>
                    <a:bodyPr/>
                    <a:lstStyle/>
                    <a:p>
                      <a:pPr>
                        <a:spcAft>
                          <a:spcPts val="0"/>
                        </a:spcAft>
                      </a:pPr>
                      <a:r>
                        <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rPr>
                        <a:t>11h15</a:t>
                      </a: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000" b="1" dirty="0">
                          <a:solidFill>
                            <a:schemeClr val="tx1"/>
                          </a:solidFill>
                          <a:effectLst/>
                          <a:latin typeface="Arial Nova Cond" panose="020B0604020202020204" pitchFamily="34" charset="0"/>
                        </a:rPr>
                        <a:t>Symposium </a:t>
                      </a:r>
                      <a:r>
                        <a:rPr lang="fr-FR" sz="1000" b="1" dirty="0" err="1">
                          <a:solidFill>
                            <a:schemeClr val="tx1"/>
                          </a:solidFill>
                          <a:effectLst/>
                          <a:latin typeface="Arial Nova Cond" panose="020B0604020202020204" pitchFamily="34" charset="0"/>
                        </a:rPr>
                        <a:t>Nehs</a:t>
                      </a:r>
                      <a:endParaRPr lang="fr-FR" sz="1000" b="1"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000" b="1" dirty="0">
                          <a:solidFill>
                            <a:schemeClr val="tx1"/>
                          </a:solidFill>
                          <a:effectLst/>
                          <a:latin typeface="Arial Nova Cond" panose="020B0604020202020204" pitchFamily="34" charset="0"/>
                        </a:rPr>
                        <a:t>Symposium </a:t>
                      </a:r>
                      <a:r>
                        <a:rPr lang="fr-FR" sz="1000" b="1" dirty="0" err="1">
                          <a:solidFill>
                            <a:schemeClr val="tx1"/>
                          </a:solidFill>
                          <a:effectLst/>
                          <a:latin typeface="Arial Nova Cond" panose="020B0604020202020204" pitchFamily="34" charset="0"/>
                        </a:rPr>
                        <a:t>Maincare</a:t>
                      </a:r>
                      <a:endParaRPr lang="fr-FR" sz="1000" b="1"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957789426"/>
                  </a:ext>
                </a:extLst>
              </a:tr>
              <a:tr h="379909">
                <a:tc>
                  <a:txBody>
                    <a:bodyPr/>
                    <a:lstStyle/>
                    <a:p>
                      <a:pPr>
                        <a:spcAft>
                          <a:spcPts val="0"/>
                        </a:spcAft>
                      </a:pPr>
                      <a:r>
                        <a:rPr lang="fr-FR" sz="1000" dirty="0">
                          <a:solidFill>
                            <a:schemeClr val="tx1"/>
                          </a:solidFill>
                          <a:effectLst/>
                          <a:latin typeface="Arial Nova Cond" panose="020B0604020202020204" pitchFamily="34" charset="0"/>
                        </a:rPr>
                        <a:t>11h45</a:t>
                      </a:r>
                      <a:endPar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spcAft>
                          <a:spcPts val="0"/>
                        </a:spcAft>
                      </a:pPr>
                      <a:r>
                        <a:rPr lang="fr-FR" sz="1000" b="1" dirty="0">
                          <a:solidFill>
                            <a:schemeClr val="tx1"/>
                          </a:solidFill>
                          <a:effectLst/>
                          <a:latin typeface="Arial Nova Cond" panose="020B0604020202020204" pitchFamily="34" charset="0"/>
                        </a:rPr>
                        <a:t>Communications orales scientifiques libres</a:t>
                      </a:r>
                    </a:p>
                    <a:p>
                      <a:pPr>
                        <a:spcAft>
                          <a:spcPts val="0"/>
                        </a:spcAft>
                      </a:pPr>
                      <a:r>
                        <a:rPr lang="fr-FR" sz="1000" u="sng" dirty="0">
                          <a:solidFill>
                            <a:schemeClr val="tx1"/>
                          </a:solidFill>
                          <a:effectLst/>
                          <a:latin typeface="Arial Nova Cond" panose="020B0604020202020204" pitchFamily="34" charset="0"/>
                        </a:rPr>
                        <a:t>Modérateurs :</a:t>
                      </a:r>
                      <a:r>
                        <a:rPr lang="fr-FR" sz="1000" dirty="0">
                          <a:solidFill>
                            <a:schemeClr val="tx1"/>
                          </a:solidFill>
                          <a:effectLst/>
                          <a:latin typeface="Arial Nova Cond" panose="020B0604020202020204" pitchFamily="34" charset="0"/>
                        </a:rPr>
                        <a:t> Maurice </a:t>
                      </a:r>
                      <a:r>
                        <a:rPr lang="fr-FR" sz="1000" dirty="0" err="1">
                          <a:solidFill>
                            <a:schemeClr val="tx1"/>
                          </a:solidFill>
                          <a:effectLst/>
                          <a:latin typeface="Arial Nova Cond" panose="020B0604020202020204" pitchFamily="34" charset="0"/>
                        </a:rPr>
                        <a:t>Hayot</a:t>
                      </a:r>
                      <a:r>
                        <a:rPr lang="fr-FR" sz="1000" dirty="0">
                          <a:solidFill>
                            <a:schemeClr val="tx1"/>
                          </a:solidFill>
                          <a:effectLst/>
                          <a:latin typeface="Arial Nova Cond" panose="020B0604020202020204" pitchFamily="34" charset="0"/>
                        </a:rPr>
                        <a:t> et Laurence </a:t>
                      </a:r>
                      <a:r>
                        <a:rPr lang="fr-FR" sz="1000" dirty="0" err="1">
                          <a:solidFill>
                            <a:schemeClr val="tx1"/>
                          </a:solidFill>
                          <a:effectLst/>
                          <a:latin typeface="Arial Nova Cond" panose="020B0604020202020204" pitchFamily="34" charset="0"/>
                        </a:rPr>
                        <a:t>Guédon-Moreau</a:t>
                      </a:r>
                      <a:r>
                        <a:rPr lang="fr-FR" sz="1000" dirty="0">
                          <a:solidFill>
                            <a:schemeClr val="tx1"/>
                          </a:solidFill>
                          <a:effectLst/>
                          <a:latin typeface="Arial Nova Cond" panose="020B0604020202020204" pitchFamily="34" charset="0"/>
                        </a:rPr>
                        <a:t> – Coordonnateurs du domaine des sociétés savantes de la </a:t>
                      </a:r>
                      <a:r>
                        <a:rPr lang="fr-FR" sz="1000" dirty="0" err="1">
                          <a:solidFill>
                            <a:schemeClr val="tx1"/>
                          </a:solidFill>
                          <a:effectLst/>
                          <a:latin typeface="Arial Nova Cond" panose="020B0604020202020204" pitchFamily="34" charset="0"/>
                        </a:rPr>
                        <a:t>SFTéléméd</a:t>
                      </a:r>
                      <a:endParaRPr lang="fr-FR" sz="1000" dirty="0">
                        <a:solidFill>
                          <a:schemeClr val="tx1"/>
                        </a:solidFill>
                        <a:effectLst/>
                        <a:latin typeface="Arial Nova Cond" panose="020B0604020202020204" pitchFamily="34" charset="0"/>
                      </a:endParaRPr>
                    </a:p>
                    <a:p>
                      <a:pPr>
                        <a:spcAft>
                          <a:spcPts val="0"/>
                        </a:spcAft>
                      </a:pPr>
                      <a:endParaRPr lang="fr-FR" sz="1000" dirty="0">
                        <a:solidFill>
                          <a:schemeClr val="tx1"/>
                        </a:solidFill>
                        <a:effectLst/>
                        <a:latin typeface="Arial Nova Cond" panose="020B0604020202020204" pitchFamily="34"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extLst>
                  <a:ext uri="{0D108BD9-81ED-4DB2-BD59-A6C34878D82A}">
                    <a16:rowId xmlns:a16="http://schemas.microsoft.com/office/drawing/2014/main" xmlns="" val="78627599"/>
                  </a:ext>
                </a:extLst>
              </a:tr>
              <a:tr h="379909">
                <a:tc>
                  <a:txBody>
                    <a:bodyPr/>
                    <a:lstStyle/>
                    <a:p>
                      <a:pPr>
                        <a:spcAft>
                          <a:spcPts val="0"/>
                        </a:spcAft>
                      </a:pPr>
                      <a:r>
                        <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rPr>
                        <a:t>12h45</a:t>
                      </a: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000" b="1" dirty="0">
                          <a:solidFill>
                            <a:schemeClr val="tx1"/>
                          </a:solidFill>
                          <a:effectLst/>
                          <a:latin typeface="Arial Nova Cond" panose="020B0506020202020204" pitchFamily="34" charset="0"/>
                        </a:rPr>
                        <a:t>Symposium partenaire AXA – Déjeuner</a:t>
                      </a:r>
                    </a:p>
                    <a:p>
                      <a:pPr>
                        <a:spcAft>
                          <a:spcPts val="0"/>
                        </a:spcAft>
                      </a:pPr>
                      <a:endParaRPr lang="fr-FR" sz="1000" dirty="0">
                        <a:solidFill>
                          <a:schemeClr val="tx1"/>
                        </a:solidFill>
                        <a:effectLst/>
                        <a:latin typeface="Arial Nova Cond" panose="020B0604020202020204" pitchFamily="34"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extLst>
                  <a:ext uri="{0D108BD9-81ED-4DB2-BD59-A6C34878D82A}">
                    <a16:rowId xmlns:a16="http://schemas.microsoft.com/office/drawing/2014/main" xmlns="" val="2509328907"/>
                  </a:ext>
                </a:extLst>
              </a:tr>
              <a:tr h="556019">
                <a:tc>
                  <a:txBody>
                    <a:bodyPr/>
                    <a:lstStyle/>
                    <a:p>
                      <a:pPr>
                        <a:spcAft>
                          <a:spcPts val="0"/>
                        </a:spcAft>
                      </a:pPr>
                      <a:r>
                        <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rPr>
                        <a:t>13h45</a:t>
                      </a: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spcAft>
                          <a:spcPts val="0"/>
                        </a:spcAft>
                      </a:pPr>
                      <a:r>
                        <a:rPr lang="fr-FR" sz="1000" b="1" dirty="0">
                          <a:solidFill>
                            <a:schemeClr val="tx1"/>
                          </a:solidFill>
                          <a:effectLst/>
                          <a:latin typeface="Arial Nova Cond" panose="020B0604020202020204" pitchFamily="34" charset="0"/>
                        </a:rPr>
                        <a:t>Pitch de partenaires</a:t>
                      </a:r>
                    </a:p>
                    <a:p>
                      <a:pPr>
                        <a:spcAft>
                          <a:spcPts val="0"/>
                        </a:spcAft>
                      </a:pPr>
                      <a:r>
                        <a:rPr lang="fr-FR" sz="1000" u="sng" dirty="0">
                          <a:solidFill>
                            <a:schemeClr val="tx1"/>
                          </a:solidFill>
                          <a:effectLst/>
                          <a:latin typeface="Arial Nova Cond" panose="020B0604020202020204" pitchFamily="34" charset="0"/>
                        </a:rPr>
                        <a:t>Modérateur :</a:t>
                      </a:r>
                      <a:r>
                        <a:rPr lang="fr-FR" sz="1000" dirty="0">
                          <a:solidFill>
                            <a:schemeClr val="tx1"/>
                          </a:solidFill>
                          <a:effectLst/>
                          <a:latin typeface="Arial Nova Cond" panose="020B0604020202020204" pitchFamily="34" charset="0"/>
                        </a:rPr>
                        <a:t> Pierre Espinoza – Coordonnateur du domaine technologique et ingénierie de la </a:t>
                      </a:r>
                      <a:r>
                        <a:rPr lang="fr-FR" sz="1000" dirty="0" err="1">
                          <a:solidFill>
                            <a:schemeClr val="tx1"/>
                          </a:solidFill>
                          <a:effectLst/>
                          <a:latin typeface="Arial Nova Cond" panose="020B0604020202020204" pitchFamily="34" charset="0"/>
                        </a:rPr>
                        <a:t>SFTéléméd</a:t>
                      </a:r>
                      <a:endPar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extLst>
                  <a:ext uri="{0D108BD9-81ED-4DB2-BD59-A6C34878D82A}">
                    <a16:rowId xmlns:a16="http://schemas.microsoft.com/office/drawing/2014/main" xmlns="" val="2740259404"/>
                  </a:ext>
                </a:extLst>
              </a:tr>
              <a:tr h="1906353">
                <a:tc>
                  <a:txBody>
                    <a:bodyPr/>
                    <a:lstStyle/>
                    <a:p>
                      <a:pPr>
                        <a:spcAft>
                          <a:spcPts val="0"/>
                        </a:spcAft>
                      </a:pPr>
                      <a:r>
                        <a:rPr lang="fr-FR" sz="1000" dirty="0">
                          <a:solidFill>
                            <a:schemeClr val="tx1"/>
                          </a:solidFill>
                          <a:effectLst/>
                          <a:latin typeface="Arial Nova Cond" panose="020B0604020202020204" pitchFamily="34" charset="0"/>
                        </a:rPr>
                        <a:t>14h00</a:t>
                      </a:r>
                      <a:endPar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spcAft>
                          <a:spcPts val="0"/>
                        </a:spcAft>
                      </a:pPr>
                      <a:r>
                        <a:rPr lang="fr-FR" sz="1000" b="1" dirty="0">
                          <a:solidFill>
                            <a:schemeClr val="tx1"/>
                          </a:solidFill>
                          <a:effectLst/>
                          <a:latin typeface="Arial Nova Cond" panose="020B0604020202020204" pitchFamily="34" charset="0"/>
                        </a:rPr>
                        <a:t>Actualités et perspectives de la Télémédecine en 2018 : </a:t>
                      </a:r>
                    </a:p>
                    <a:p>
                      <a:pPr>
                        <a:spcAft>
                          <a:spcPts val="0"/>
                        </a:spcAft>
                      </a:pPr>
                      <a:r>
                        <a:rPr lang="fr-FR" sz="1000" u="sng" dirty="0">
                          <a:solidFill>
                            <a:schemeClr val="tx1"/>
                          </a:solidFill>
                          <a:effectLst/>
                          <a:latin typeface="Arial Nova Cond" panose="020B0604020202020204" pitchFamily="34" charset="0"/>
                        </a:rPr>
                        <a:t>Modérateurs de la table ronde</a:t>
                      </a:r>
                      <a:r>
                        <a:rPr lang="fr-FR" sz="1000" dirty="0">
                          <a:solidFill>
                            <a:schemeClr val="tx1"/>
                          </a:solidFill>
                          <a:effectLst/>
                          <a:latin typeface="Arial Nova Cond" panose="020B0604020202020204" pitchFamily="34" charset="0"/>
                        </a:rPr>
                        <a:t> : Robin Ohannessian – Coordonnateur du domaine des organisations professionnelles en santé de la </a:t>
                      </a:r>
                      <a:r>
                        <a:rPr lang="fr-FR" sz="1000" dirty="0" err="1">
                          <a:solidFill>
                            <a:schemeClr val="tx1"/>
                          </a:solidFill>
                          <a:effectLst/>
                          <a:latin typeface="Arial Nova Cond" panose="020B0604020202020204" pitchFamily="34" charset="0"/>
                        </a:rPr>
                        <a:t>SFTéléméd</a:t>
                      </a:r>
                      <a:r>
                        <a:rPr lang="fr-FR" sz="1000" dirty="0">
                          <a:solidFill>
                            <a:schemeClr val="tx1"/>
                          </a:solidFill>
                          <a:effectLst/>
                          <a:latin typeface="Arial Nova Cond" panose="020B0604020202020204" pitchFamily="34" charset="0"/>
                        </a:rPr>
                        <a:t> et Lina Williatte – Vice-Présidente de la </a:t>
                      </a:r>
                      <a:r>
                        <a:rPr lang="fr-FR" sz="1000" dirty="0" err="1">
                          <a:solidFill>
                            <a:schemeClr val="tx1"/>
                          </a:solidFill>
                          <a:effectLst/>
                          <a:latin typeface="Arial Nova Cond" panose="020B0604020202020204" pitchFamily="34" charset="0"/>
                        </a:rPr>
                        <a:t>SFTéléméd</a:t>
                      </a:r>
                      <a:endParaRPr lang="fr-FR" sz="1000" dirty="0">
                        <a:solidFill>
                          <a:schemeClr val="tx1"/>
                        </a:solidFill>
                        <a:effectLst/>
                        <a:latin typeface="Arial Nova Cond" panose="020B0604020202020204" pitchFamily="34" charset="0"/>
                      </a:endParaRPr>
                    </a:p>
                    <a:p>
                      <a:pPr>
                        <a:spcAft>
                          <a:spcPts val="0"/>
                        </a:spcAft>
                      </a:pPr>
                      <a:r>
                        <a:rPr lang="fr-FR" sz="1000" dirty="0">
                          <a:solidFill>
                            <a:schemeClr val="tx1"/>
                          </a:solidFill>
                          <a:effectLst/>
                          <a:latin typeface="Arial Nova Cond" panose="020B0604020202020204" pitchFamily="34" charset="0"/>
                        </a:rPr>
                        <a:t> </a:t>
                      </a:r>
                    </a:p>
                    <a:p>
                      <a:pPr>
                        <a:spcAft>
                          <a:spcPts val="0"/>
                        </a:spcAft>
                      </a:pPr>
                      <a:r>
                        <a:rPr lang="fr-FR" sz="1000" dirty="0">
                          <a:solidFill>
                            <a:schemeClr val="tx1"/>
                          </a:solidFill>
                          <a:effectLst/>
                          <a:latin typeface="Arial Nova Cond" panose="020B0604020202020204" pitchFamily="34" charset="0"/>
                        </a:rPr>
                        <a:t>Pierre Espinoza – Coordonnateur du domaine technologique et ingénierie, </a:t>
                      </a:r>
                      <a:r>
                        <a:rPr lang="fr-FR" sz="1000" dirty="0" err="1">
                          <a:solidFill>
                            <a:schemeClr val="tx1"/>
                          </a:solidFill>
                          <a:effectLst/>
                          <a:latin typeface="Arial Nova Cond" panose="020B0604020202020204" pitchFamily="34" charset="0"/>
                        </a:rPr>
                        <a:t>SFTéléméd</a:t>
                      </a:r>
                      <a:endParaRPr lang="fr-FR" sz="1000" dirty="0">
                        <a:solidFill>
                          <a:schemeClr val="tx1"/>
                        </a:solidFill>
                        <a:effectLst/>
                        <a:latin typeface="Arial Nova Cond" panose="020B0604020202020204" pitchFamily="34" charset="0"/>
                      </a:endParaRPr>
                    </a:p>
                    <a:p>
                      <a:pPr>
                        <a:spcAft>
                          <a:spcPts val="0"/>
                        </a:spcAft>
                      </a:pPr>
                      <a:r>
                        <a:rPr lang="fr-FR" sz="1000" dirty="0">
                          <a:solidFill>
                            <a:schemeClr val="tx1"/>
                          </a:solidFill>
                          <a:effectLst/>
                          <a:latin typeface="Arial Nova Cond" panose="020B0604020202020204" pitchFamily="34" charset="0"/>
                        </a:rPr>
                        <a:t>Myriam </a:t>
                      </a:r>
                      <a:r>
                        <a:rPr lang="fr-FR" sz="1000" dirty="0" err="1">
                          <a:solidFill>
                            <a:schemeClr val="tx1"/>
                          </a:solidFill>
                          <a:effectLst/>
                          <a:latin typeface="Arial Nova Cond" panose="020B0604020202020204" pitchFamily="34" charset="0"/>
                        </a:rPr>
                        <a:t>Burdin</a:t>
                      </a:r>
                      <a:r>
                        <a:rPr lang="fr-FR" sz="1000" dirty="0">
                          <a:solidFill>
                            <a:schemeClr val="tx1"/>
                          </a:solidFill>
                          <a:effectLst/>
                          <a:latin typeface="Arial Nova Cond" panose="020B0604020202020204" pitchFamily="34" charset="0"/>
                        </a:rPr>
                        <a:t> – Cheffe de bureau, DGOS</a:t>
                      </a:r>
                    </a:p>
                    <a:p>
                      <a:pPr>
                        <a:spcAft>
                          <a:spcPts val="0"/>
                        </a:spcAft>
                      </a:pPr>
                      <a:r>
                        <a:rPr lang="fr-FR" sz="1000" dirty="0">
                          <a:solidFill>
                            <a:schemeClr val="tx1"/>
                          </a:solidFill>
                          <a:effectLst/>
                          <a:latin typeface="Arial Nova Cond" panose="020B0604020202020204" pitchFamily="34" charset="0"/>
                        </a:rPr>
                        <a:t>Jacques Lucas – Vice-Président, CNOM </a:t>
                      </a:r>
                    </a:p>
                    <a:p>
                      <a:pPr>
                        <a:spcAft>
                          <a:spcPts val="0"/>
                        </a:spcAft>
                      </a:pPr>
                      <a:r>
                        <a:rPr lang="fr-FR" sz="1000" dirty="0">
                          <a:solidFill>
                            <a:schemeClr val="tx1"/>
                          </a:solidFill>
                          <a:effectLst/>
                          <a:latin typeface="Arial Nova Cond" panose="020B0604020202020204" pitchFamily="34" charset="0"/>
                          <a:ea typeface="Calibri" panose="020F0502020204030204" pitchFamily="34" charset="0"/>
                          <a:cs typeface="Times New Roman" panose="02020603050405020304" pitchFamily="18" charset="0"/>
                        </a:rPr>
                        <a:t>Vanessa Hernando – Chef de projet, HAS</a:t>
                      </a: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extLst>
                  <a:ext uri="{0D108BD9-81ED-4DB2-BD59-A6C34878D82A}">
                    <a16:rowId xmlns:a16="http://schemas.microsoft.com/office/drawing/2014/main" xmlns="" val="3120520650"/>
                  </a:ext>
                </a:extLst>
              </a:tr>
            </a:tbl>
          </a:graphicData>
        </a:graphic>
      </p:graphicFrame>
      <p:pic>
        <p:nvPicPr>
          <p:cNvPr id="11" name="Image 10">
            <a:extLst>
              <a:ext uri="{FF2B5EF4-FFF2-40B4-BE49-F238E27FC236}">
                <a16:creationId xmlns:a16="http://schemas.microsoft.com/office/drawing/2014/main" xmlns="" id="{83346241-0466-4237-869A-96F135266212}"/>
              </a:ext>
            </a:extLst>
          </p:cNvPr>
          <p:cNvPicPr>
            <a:picLocks noChangeAspect="1"/>
          </p:cNvPicPr>
          <p:nvPr/>
        </p:nvPicPr>
        <p:blipFill rotWithShape="1">
          <a:blip r:embed="rId3" cstate="print">
            <a:duotone>
              <a:schemeClr val="accent3">
                <a:shade val="45000"/>
                <a:satMod val="135000"/>
              </a:schemeClr>
              <a:prstClr val="white"/>
            </a:duotone>
            <a:extLst>
              <a:ext uri="{28A0092B-C50C-407E-A947-70E740481C1C}">
                <a14:useLocalDpi xmlns:a14="http://schemas.microsoft.com/office/drawing/2010/main" val="0"/>
              </a:ext>
            </a:extLst>
          </a:blip>
          <a:srcRect l="14999" t="10000" r="15001" b="10000"/>
          <a:stretch/>
        </p:blipFill>
        <p:spPr>
          <a:xfrm>
            <a:off x="69322" y="5749500"/>
            <a:ext cx="478210" cy="546525"/>
          </a:xfrm>
          <a:prstGeom prst="rect">
            <a:avLst/>
          </a:prstGeom>
        </p:spPr>
      </p:pic>
      <p:sp>
        <p:nvSpPr>
          <p:cNvPr id="8" name="Rectangle 7">
            <a:extLst>
              <a:ext uri="{FF2B5EF4-FFF2-40B4-BE49-F238E27FC236}">
                <a16:creationId xmlns:a16="http://schemas.microsoft.com/office/drawing/2014/main" xmlns="" id="{6953EA37-F6A1-459B-91BF-CC319AD70E01}"/>
              </a:ext>
            </a:extLst>
          </p:cNvPr>
          <p:cNvSpPr/>
          <p:nvPr/>
        </p:nvSpPr>
        <p:spPr>
          <a:xfrm>
            <a:off x="426027" y="6764506"/>
            <a:ext cx="4489200" cy="507831"/>
          </a:xfrm>
          <a:prstGeom prst="rect">
            <a:avLst/>
          </a:prstGeom>
          <a:ln>
            <a:solidFill>
              <a:srgbClr val="00B050"/>
            </a:solidFill>
          </a:ln>
        </p:spPr>
        <p:txBody>
          <a:bodyPr wrap="square">
            <a:spAutoFit/>
          </a:bodyPr>
          <a:lstStyle/>
          <a:p>
            <a:pPr>
              <a:spcAft>
                <a:spcPts val="0"/>
              </a:spcAft>
            </a:pPr>
            <a:r>
              <a:rPr lang="fr-FR" sz="900" b="1" dirty="0">
                <a:latin typeface="Arial Nova Cond" panose="020B0604020202020204" pitchFamily="34" charset="0"/>
              </a:rPr>
              <a:t>12h45 – 13h45 VISITE DES POSTERS ET DES STANDS </a:t>
            </a:r>
          </a:p>
          <a:p>
            <a:pPr>
              <a:spcAft>
                <a:spcPts val="0"/>
              </a:spcAft>
            </a:pPr>
            <a:r>
              <a:rPr lang="fr-FR" sz="900" u="sng" dirty="0">
                <a:latin typeface="Arial Nova Cond" panose="020B0604020202020204" pitchFamily="34" charset="0"/>
              </a:rPr>
              <a:t>Jury :</a:t>
            </a:r>
            <a:r>
              <a:rPr lang="fr-FR" sz="900" dirty="0">
                <a:latin typeface="Arial Nova Cond" panose="020B0604020202020204" pitchFamily="34" charset="0"/>
              </a:rPr>
              <a:t> Pierre Simon – Past président de la </a:t>
            </a:r>
            <a:r>
              <a:rPr lang="fr-FR" sz="900" dirty="0" err="1">
                <a:latin typeface="Arial Nova Cond" panose="020B0604020202020204" pitchFamily="34" charset="0"/>
              </a:rPr>
              <a:t>SFTéléméd</a:t>
            </a:r>
            <a:r>
              <a:rPr lang="fr-FR" sz="900" dirty="0">
                <a:latin typeface="Arial Nova Cond" panose="020B0604020202020204" pitchFamily="34" charset="0"/>
              </a:rPr>
              <a:t> et Robin Ohannessian - Coordonnateur du domaine des organisations professionnelles de la </a:t>
            </a:r>
            <a:r>
              <a:rPr lang="fr-FR" sz="900" dirty="0" err="1">
                <a:latin typeface="Arial Nova Cond" panose="020B0604020202020204" pitchFamily="34" charset="0"/>
              </a:rPr>
              <a:t>SFTéléméd</a:t>
            </a:r>
            <a:endParaRPr lang="fr-FR" sz="900" dirty="0">
              <a:latin typeface="Arial Nova Cond"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09659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33">
            <a:extLst>
              <a:ext uri="{FF2B5EF4-FFF2-40B4-BE49-F238E27FC236}">
                <a16:creationId xmlns:a16="http://schemas.microsoft.com/office/drawing/2014/main" xmlns="" id="{A7ADD1DB-B09E-4BDD-84B6-CF060683314A}"/>
              </a:ext>
            </a:extLst>
          </p:cNvPr>
          <p:cNvSpPr/>
          <p:nvPr/>
        </p:nvSpPr>
        <p:spPr>
          <a:xfrm>
            <a:off x="-8106" y="0"/>
            <a:ext cx="5357467" cy="614039"/>
          </a:xfrm>
          <a:custGeom>
            <a:avLst/>
            <a:gdLst/>
            <a:ahLst/>
            <a:cxnLst/>
            <a:rect l="l" t="t" r="r" b="b"/>
            <a:pathLst>
              <a:path w="5328285" h="2337435">
                <a:moveTo>
                  <a:pt x="0" y="2336876"/>
                </a:moveTo>
                <a:lnTo>
                  <a:pt x="5328005" y="2336876"/>
                </a:lnTo>
                <a:lnTo>
                  <a:pt x="5328005" y="0"/>
                </a:lnTo>
                <a:lnTo>
                  <a:pt x="0" y="0"/>
                </a:lnTo>
                <a:lnTo>
                  <a:pt x="0" y="2336876"/>
                </a:lnTo>
                <a:close/>
              </a:path>
            </a:pathLst>
          </a:custGeom>
          <a:solidFill>
            <a:srgbClr val="8BC53C"/>
          </a:solidFill>
        </p:spPr>
        <p:txBody>
          <a:bodyPr wrap="square" lIns="0" tIns="0" rIns="0" bIns="0" rtlCol="0"/>
          <a:lstStyle/>
          <a:p>
            <a:endParaRPr dirty="0">
              <a:solidFill>
                <a:srgbClr val="F5BE3A"/>
              </a:solidFill>
              <a:latin typeface="Gill Sans Nova" panose="020B0602020104020203" pitchFamily="34" charset="0"/>
            </a:endParaRPr>
          </a:p>
        </p:txBody>
      </p:sp>
      <p:sp>
        <p:nvSpPr>
          <p:cNvPr id="7" name="Rectangle 6">
            <a:extLst>
              <a:ext uri="{FF2B5EF4-FFF2-40B4-BE49-F238E27FC236}">
                <a16:creationId xmlns:a16="http://schemas.microsoft.com/office/drawing/2014/main" xmlns="" id="{D40F5A76-1141-4333-887B-8856B79B71AD}"/>
              </a:ext>
            </a:extLst>
          </p:cNvPr>
          <p:cNvSpPr/>
          <p:nvPr/>
        </p:nvSpPr>
        <p:spPr>
          <a:xfrm>
            <a:off x="0" y="6981824"/>
            <a:ext cx="5349361" cy="5724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Gill Sans Nova" panose="020B0602020104020203" pitchFamily="34" charset="0"/>
            </a:endParaRPr>
          </a:p>
        </p:txBody>
      </p:sp>
      <p:sp>
        <p:nvSpPr>
          <p:cNvPr id="87" name="object 87"/>
          <p:cNvSpPr/>
          <p:nvPr/>
        </p:nvSpPr>
        <p:spPr>
          <a:xfrm>
            <a:off x="4389513" y="-28575"/>
            <a:ext cx="940394" cy="553421"/>
          </a:xfrm>
          <a:prstGeom prst="rect">
            <a:avLst/>
          </a:prstGeom>
          <a:blipFill>
            <a:blip r:embed="rId2" cstate="print"/>
            <a:stretch>
              <a:fillRect/>
            </a:stretch>
          </a:blipFill>
        </p:spPr>
        <p:txBody>
          <a:bodyPr wrap="square" lIns="0" tIns="0" rIns="0" bIns="0" rtlCol="0"/>
          <a:lstStyle/>
          <a:p>
            <a:endParaRPr>
              <a:latin typeface="Gill Sans Nova" panose="020B0602020104020203" pitchFamily="34" charset="0"/>
            </a:endParaRPr>
          </a:p>
        </p:txBody>
      </p:sp>
      <p:graphicFrame>
        <p:nvGraphicFramePr>
          <p:cNvPr id="2" name="Tableau 1">
            <a:extLst>
              <a:ext uri="{FF2B5EF4-FFF2-40B4-BE49-F238E27FC236}">
                <a16:creationId xmlns:a16="http://schemas.microsoft.com/office/drawing/2014/main" xmlns="" id="{91E8D5E8-7EC6-4000-B20F-15C37EE0C256}"/>
              </a:ext>
            </a:extLst>
          </p:cNvPr>
          <p:cNvGraphicFramePr>
            <a:graphicFrameLocks noGrp="1"/>
          </p:cNvGraphicFramePr>
          <p:nvPr>
            <p:extLst>
              <p:ext uri="{D42A27DB-BD31-4B8C-83A1-F6EECF244321}">
                <p14:modId xmlns:p14="http://schemas.microsoft.com/office/powerpoint/2010/main" val="3944640497"/>
              </p:ext>
            </p:extLst>
          </p:nvPr>
        </p:nvGraphicFramePr>
        <p:xfrm>
          <a:off x="57000" y="638830"/>
          <a:ext cx="5220000" cy="6446031"/>
        </p:xfrm>
        <a:graphic>
          <a:graphicData uri="http://schemas.openxmlformats.org/drawingml/2006/table">
            <a:tbl>
              <a:tblPr firstRow="1" firstCol="1" bandRow="1">
                <a:tableStyleId>{5C22544A-7EE6-4342-B048-85BDC9FD1C3A}</a:tableStyleId>
              </a:tblPr>
              <a:tblGrid>
                <a:gridCol w="541333">
                  <a:extLst>
                    <a:ext uri="{9D8B030D-6E8A-4147-A177-3AD203B41FA5}">
                      <a16:colId xmlns:a16="http://schemas.microsoft.com/office/drawing/2014/main" xmlns="" val="3292379793"/>
                    </a:ext>
                  </a:extLst>
                </a:gridCol>
                <a:gridCol w="4678667">
                  <a:extLst>
                    <a:ext uri="{9D8B030D-6E8A-4147-A177-3AD203B41FA5}">
                      <a16:colId xmlns:a16="http://schemas.microsoft.com/office/drawing/2014/main" xmlns="" val="2287382275"/>
                    </a:ext>
                  </a:extLst>
                </a:gridCol>
              </a:tblGrid>
              <a:tr h="2532995">
                <a:tc>
                  <a:txBody>
                    <a:bodyPr/>
                    <a:lstStyle/>
                    <a:p>
                      <a:pPr>
                        <a:spcAft>
                          <a:spcPts val="0"/>
                        </a:spcAft>
                      </a:pPr>
                      <a:r>
                        <a:rPr lang="fr-FR" sz="1000" dirty="0">
                          <a:solidFill>
                            <a:schemeClr val="tx1"/>
                          </a:solidFill>
                          <a:effectLst/>
                          <a:latin typeface="Arial Nova Cond" panose="020B0506020202020204" pitchFamily="34" charset="0"/>
                        </a:rPr>
                        <a:t>15h00</a:t>
                      </a:r>
                      <a:endPar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fr-FR" sz="1000" dirty="0">
                          <a:solidFill>
                            <a:schemeClr val="tx1"/>
                          </a:solidFill>
                          <a:effectLst/>
                          <a:latin typeface="Arial Nova Cond" panose="020B0506020202020204" pitchFamily="34" charset="0"/>
                        </a:rPr>
                        <a:t>Quels modèles pour informer et former les patients à la télémédecine ?</a:t>
                      </a:r>
                    </a:p>
                    <a:p>
                      <a:pPr>
                        <a:spcAft>
                          <a:spcPts val="0"/>
                        </a:spcAft>
                      </a:pPr>
                      <a:r>
                        <a:rPr lang="fr-FR" sz="1000" b="0" u="sng" dirty="0">
                          <a:solidFill>
                            <a:schemeClr val="tx1"/>
                          </a:solidFill>
                          <a:effectLst/>
                          <a:latin typeface="Arial Nova Cond" panose="020B0506020202020204" pitchFamily="34" charset="0"/>
                        </a:rPr>
                        <a:t>Modérateurs : </a:t>
                      </a:r>
                      <a:r>
                        <a:rPr lang="fr-FR" sz="1000" b="0" dirty="0">
                          <a:solidFill>
                            <a:schemeClr val="tx1"/>
                          </a:solidFill>
                          <a:effectLst/>
                          <a:latin typeface="Arial Nova Cond" panose="020B0506020202020204" pitchFamily="34" charset="0"/>
                        </a:rPr>
                        <a:t>Lisette </a:t>
                      </a:r>
                      <a:r>
                        <a:rPr lang="fr-FR" sz="1000" b="0" dirty="0" err="1">
                          <a:solidFill>
                            <a:schemeClr val="tx1"/>
                          </a:solidFill>
                          <a:effectLst/>
                          <a:latin typeface="Arial Nova Cond" panose="020B0506020202020204" pitchFamily="34" charset="0"/>
                        </a:rPr>
                        <a:t>Cazellet</a:t>
                      </a:r>
                      <a:r>
                        <a:rPr lang="fr-FR" sz="1000" b="0" dirty="0">
                          <a:solidFill>
                            <a:schemeClr val="tx1"/>
                          </a:solidFill>
                          <a:effectLst/>
                          <a:latin typeface="Arial Nova Cond" panose="020B0506020202020204" pitchFamily="34" charset="0"/>
                        </a:rPr>
                        <a:t> – Co-fondatrice de </a:t>
                      </a:r>
                      <a:r>
                        <a:rPr lang="fr-FR" sz="1000" b="0" dirty="0" err="1">
                          <a:solidFill>
                            <a:schemeClr val="tx1"/>
                          </a:solidFill>
                          <a:effectLst/>
                          <a:latin typeface="Arial Nova Cond" panose="020B0506020202020204" pitchFamily="34" charset="0"/>
                        </a:rPr>
                        <a:t>Formaticsanté</a:t>
                      </a:r>
                      <a:r>
                        <a:rPr lang="fr-FR" sz="1000" b="0" dirty="0">
                          <a:solidFill>
                            <a:schemeClr val="tx1"/>
                          </a:solidFill>
                          <a:effectLst/>
                          <a:latin typeface="Arial Nova Cond" panose="020B0506020202020204" pitchFamily="34" charset="0"/>
                        </a:rPr>
                        <a:t> et Rémi Sabatier – PU-PH CHU et Université de Caen</a:t>
                      </a:r>
                    </a:p>
                    <a:p>
                      <a:pPr>
                        <a:spcAft>
                          <a:spcPts val="0"/>
                        </a:spcAft>
                      </a:pPr>
                      <a:r>
                        <a:rPr lang="fr-FR" sz="1000" dirty="0">
                          <a:solidFill>
                            <a:schemeClr val="tx1"/>
                          </a:solidFill>
                          <a:effectLst/>
                          <a:latin typeface="Arial Nova Cond" panose="020B0506020202020204" pitchFamily="34" charset="0"/>
                        </a:rPr>
                        <a:t> </a:t>
                      </a:r>
                      <a:endParaRPr lang="fr-FR" sz="1000" dirty="0">
                        <a:solidFill>
                          <a:srgbClr val="8BC53C"/>
                        </a:solidFill>
                        <a:effectLst/>
                        <a:latin typeface="Arial Nova Cond" panose="020B0506020202020204" pitchFamily="34" charset="0"/>
                      </a:endParaRPr>
                    </a:p>
                    <a:p>
                      <a:pPr marL="0" lvl="0" indent="0">
                        <a:spcAft>
                          <a:spcPts val="0"/>
                        </a:spcAft>
                        <a:buFont typeface="Arial" panose="020B0604020202020204" pitchFamily="34" charset="0"/>
                        <a:buNone/>
                      </a:pPr>
                      <a:r>
                        <a:rPr lang="fr-FR" sz="1000" b="1" dirty="0">
                          <a:solidFill>
                            <a:srgbClr val="8BC53C"/>
                          </a:solidFill>
                          <a:effectLst/>
                          <a:latin typeface="Arial Nova Cond" panose="020B0506020202020204" pitchFamily="34" charset="0"/>
                        </a:rPr>
                        <a:t>Ligne de vie – L’information médicale : la bulle du patient</a:t>
                      </a:r>
                    </a:p>
                    <a:p>
                      <a:pPr marL="0" lvl="0" indent="0">
                        <a:spcAft>
                          <a:spcPts val="0"/>
                        </a:spcAft>
                        <a:buFont typeface="Arial" panose="020B0604020202020204" pitchFamily="34" charset="0"/>
                        <a:buNone/>
                      </a:pPr>
                      <a:r>
                        <a:rPr lang="fr-FR" sz="1000" b="0" dirty="0">
                          <a:solidFill>
                            <a:schemeClr val="tx1"/>
                          </a:solidFill>
                          <a:effectLst/>
                          <a:latin typeface="Arial Nova Cond" panose="020B0506020202020204" pitchFamily="34" charset="0"/>
                        </a:rPr>
                        <a:t>Philippe Ameline – Spécialiste de la gestion des connaissances en santé, Ingénieur Civil des Mines</a:t>
                      </a:r>
                    </a:p>
                    <a:p>
                      <a:pPr marL="0" lvl="0" indent="0">
                        <a:spcAft>
                          <a:spcPts val="0"/>
                        </a:spcAft>
                        <a:buFont typeface="Arial" panose="020B0604020202020204" pitchFamily="34" charset="0"/>
                        <a:buNone/>
                      </a:pPr>
                      <a:r>
                        <a:rPr lang="fr-FR" sz="1000" b="1" dirty="0">
                          <a:solidFill>
                            <a:srgbClr val="8BC53C"/>
                          </a:solidFill>
                          <a:effectLst/>
                          <a:latin typeface="Arial Nova Cond" panose="020B0506020202020204" pitchFamily="34" charset="0"/>
                        </a:rPr>
                        <a:t>"Le patient Expert"- Diabète </a:t>
                      </a:r>
                      <a:r>
                        <a:rPr lang="fr-FR" sz="1000" b="1" dirty="0" err="1">
                          <a:solidFill>
                            <a:srgbClr val="8BC53C"/>
                          </a:solidFill>
                          <a:effectLst/>
                          <a:latin typeface="Arial Nova Cond" panose="020B0506020202020204" pitchFamily="34" charset="0"/>
                        </a:rPr>
                        <a:t>Lab</a:t>
                      </a:r>
                      <a:endParaRPr lang="fr-FR" sz="1000" b="1" dirty="0">
                        <a:solidFill>
                          <a:srgbClr val="8BC53C"/>
                        </a:solidFill>
                        <a:effectLst/>
                        <a:latin typeface="Arial Nova Cond" panose="020B0506020202020204" pitchFamily="34" charset="0"/>
                      </a:endParaRPr>
                    </a:p>
                    <a:p>
                      <a:pPr marL="0" lvl="0" indent="0">
                        <a:spcAft>
                          <a:spcPts val="0"/>
                        </a:spcAft>
                        <a:buFont typeface="Arial" panose="020B0604020202020204" pitchFamily="34" charset="0"/>
                        <a:buNone/>
                      </a:pPr>
                      <a:r>
                        <a:rPr lang="fr-FR" sz="1000" b="0" dirty="0">
                          <a:solidFill>
                            <a:schemeClr val="tx1"/>
                          </a:solidFill>
                          <a:effectLst/>
                          <a:latin typeface="Arial Nova Cond" panose="020B0506020202020204" pitchFamily="34" charset="0"/>
                        </a:rPr>
                        <a:t>Carole Avril – Directrice générale, Fédération Française des Diabétiques</a:t>
                      </a:r>
                    </a:p>
                    <a:p>
                      <a:pPr marL="0" lvl="0" indent="0">
                        <a:spcAft>
                          <a:spcPts val="0"/>
                        </a:spcAft>
                        <a:buFont typeface="Arial" panose="020B0604020202020204" pitchFamily="34" charset="0"/>
                        <a:buNone/>
                      </a:pPr>
                      <a:r>
                        <a:rPr lang="fr-FR" sz="1000" b="1" dirty="0">
                          <a:solidFill>
                            <a:srgbClr val="8BC53C"/>
                          </a:solidFill>
                          <a:effectLst/>
                          <a:latin typeface="Arial Nova Cond" panose="020B0506020202020204" pitchFamily="34" charset="0"/>
                        </a:rPr>
                        <a:t>La pédagogie inversée </a:t>
                      </a:r>
                    </a:p>
                    <a:p>
                      <a:pPr marL="0" lvl="0" indent="0">
                        <a:spcAft>
                          <a:spcPts val="0"/>
                        </a:spcAft>
                        <a:buFont typeface="Arial" panose="020B0604020202020204" pitchFamily="34" charset="0"/>
                        <a:buNone/>
                      </a:pPr>
                      <a:r>
                        <a:rPr lang="fr-FR" sz="1000" b="0" dirty="0">
                          <a:solidFill>
                            <a:schemeClr val="tx1"/>
                          </a:solidFill>
                          <a:effectLst/>
                          <a:latin typeface="Arial Nova Cond" panose="020B0506020202020204" pitchFamily="34" charset="0"/>
                        </a:rPr>
                        <a:t>Hervé </a:t>
                      </a:r>
                      <a:r>
                        <a:rPr lang="fr-FR" sz="1000" b="0" dirty="0" err="1">
                          <a:solidFill>
                            <a:schemeClr val="tx1"/>
                          </a:solidFill>
                          <a:effectLst/>
                          <a:latin typeface="Arial Nova Cond" panose="020B0506020202020204" pitchFamily="34" charset="0"/>
                        </a:rPr>
                        <a:t>Barkatz</a:t>
                      </a:r>
                      <a:r>
                        <a:rPr lang="fr-FR" sz="1000" b="0" dirty="0">
                          <a:solidFill>
                            <a:schemeClr val="tx1"/>
                          </a:solidFill>
                          <a:effectLst/>
                          <a:latin typeface="Arial Nova Cond" panose="020B0506020202020204" pitchFamily="34" charset="0"/>
                        </a:rPr>
                        <a:t> – Président fondateur, </a:t>
                      </a:r>
                      <a:r>
                        <a:rPr lang="fr-FR" sz="1000" b="0" dirty="0" err="1">
                          <a:solidFill>
                            <a:schemeClr val="tx1"/>
                          </a:solidFill>
                          <a:effectLst/>
                          <a:latin typeface="Arial Nova Cond" panose="020B0506020202020204" pitchFamily="34" charset="0"/>
                        </a:rPr>
                        <a:t>HBMotion</a:t>
                      </a:r>
                      <a:r>
                        <a:rPr lang="fr-FR" sz="1000" b="0" dirty="0">
                          <a:solidFill>
                            <a:schemeClr val="tx1"/>
                          </a:solidFill>
                          <a:effectLst/>
                          <a:latin typeface="Arial Nova Cond" panose="020B0506020202020204" pitchFamily="34" charset="0"/>
                        </a:rPr>
                        <a:t>/</a:t>
                      </a:r>
                      <a:r>
                        <a:rPr lang="fr-FR" sz="1000" b="0" dirty="0" err="1">
                          <a:solidFill>
                            <a:schemeClr val="tx1"/>
                          </a:solidFill>
                          <a:effectLst/>
                          <a:latin typeface="Arial Nova Cond" panose="020B0506020202020204" pitchFamily="34" charset="0"/>
                        </a:rPr>
                        <a:t>eduthera</a:t>
                      </a:r>
                      <a:endParaRPr lang="fr-FR" sz="1000" b="0" dirty="0">
                        <a:solidFill>
                          <a:schemeClr val="tx1"/>
                        </a:solidFill>
                        <a:effectLst/>
                        <a:latin typeface="Arial Nova Cond" panose="020B0506020202020204" pitchFamily="34" charset="0"/>
                      </a:endParaRPr>
                    </a:p>
                    <a:p>
                      <a:pPr marL="0" lvl="0" indent="0">
                        <a:spcAft>
                          <a:spcPts val="0"/>
                        </a:spcAft>
                        <a:buFont typeface="Arial" panose="020B0604020202020204" pitchFamily="34" charset="0"/>
                        <a:buNone/>
                      </a:pPr>
                      <a:r>
                        <a:rPr lang="fr-FR" sz="1000" b="1" dirty="0">
                          <a:solidFill>
                            <a:srgbClr val="8BC53C"/>
                          </a:solidFill>
                          <a:effectLst/>
                          <a:latin typeface="Arial Nova Cond" panose="020B0506020202020204" pitchFamily="34" charset="0"/>
                        </a:rPr>
                        <a:t>Point de vue de la faculté</a:t>
                      </a:r>
                    </a:p>
                    <a:p>
                      <a:pPr marL="0" lvl="0" indent="0">
                        <a:spcAft>
                          <a:spcPts val="0"/>
                        </a:spcAft>
                        <a:buFont typeface="Arial" panose="020B0604020202020204" pitchFamily="34" charset="0"/>
                        <a:buNone/>
                      </a:pPr>
                      <a:r>
                        <a:rPr lang="fr-FR" sz="1000" b="0" dirty="0">
                          <a:solidFill>
                            <a:schemeClr val="tx1"/>
                          </a:solidFill>
                          <a:effectLst/>
                          <a:latin typeface="Arial Nova Cond" panose="020B0506020202020204" pitchFamily="34" charset="0"/>
                        </a:rPr>
                        <a:t>Emmanuel </a:t>
                      </a:r>
                      <a:r>
                        <a:rPr lang="fr-FR" sz="1000" b="0" dirty="0" err="1">
                          <a:solidFill>
                            <a:schemeClr val="tx1"/>
                          </a:solidFill>
                          <a:effectLst/>
                          <a:latin typeface="Arial Nova Cond" panose="020B0506020202020204" pitchFamily="34" charset="0"/>
                        </a:rPr>
                        <a:t>Touzé</a:t>
                      </a:r>
                      <a:r>
                        <a:rPr lang="fr-FR" sz="1000" b="0" dirty="0">
                          <a:solidFill>
                            <a:schemeClr val="tx1"/>
                          </a:solidFill>
                          <a:effectLst/>
                          <a:latin typeface="Arial Nova Cond" panose="020B0506020202020204" pitchFamily="34" charset="0"/>
                        </a:rPr>
                        <a:t> – Doyen de l’UFR Santé, Université Caen Normandie</a:t>
                      </a:r>
                    </a:p>
                    <a:p>
                      <a:pPr marL="0" lvl="0" indent="0">
                        <a:spcAft>
                          <a:spcPts val="0"/>
                        </a:spcAft>
                        <a:buFont typeface="Arial" panose="020B0604020202020204" pitchFamily="34" charset="0"/>
                        <a:buNone/>
                      </a:pPr>
                      <a:r>
                        <a:rPr lang="fr-FR" sz="1000" b="1" dirty="0">
                          <a:solidFill>
                            <a:srgbClr val="8BC53C"/>
                          </a:solidFill>
                          <a:effectLst/>
                          <a:latin typeface="Arial Nova Cond" panose="020B0506020202020204" pitchFamily="34" charset="0"/>
                        </a:rPr>
                        <a:t>Un exemple de formation organisée par l’association LMC France : la E-UNIVERSITE LMC France</a:t>
                      </a:r>
                      <a:endParaRPr lang="fr-FR" sz="1000" b="0" dirty="0">
                        <a:solidFill>
                          <a:schemeClr val="tx1"/>
                        </a:solidFill>
                        <a:effectLst/>
                        <a:latin typeface="Arial Nova Cond" panose="020B0506020202020204" pitchFamily="34" charset="0"/>
                      </a:endParaRPr>
                    </a:p>
                    <a:p>
                      <a:pPr marL="0" lvl="0" indent="0">
                        <a:spcAft>
                          <a:spcPts val="0"/>
                        </a:spcAft>
                        <a:buFont typeface="Arial" panose="020B0604020202020204" pitchFamily="34" charset="0"/>
                        <a:buNone/>
                      </a:pPr>
                      <a:r>
                        <a:rPr lang="fr-FR" sz="1000" b="0" dirty="0">
                          <a:solidFill>
                            <a:schemeClr val="tx1"/>
                          </a:solidFill>
                          <a:effectLst/>
                          <a:latin typeface="Arial Nova Cond" panose="020B0506020202020204" pitchFamily="34" charset="0"/>
                        </a:rPr>
                        <a:t>Mina </a:t>
                      </a:r>
                      <a:r>
                        <a:rPr lang="fr-FR" sz="1000" b="0" dirty="0" err="1">
                          <a:solidFill>
                            <a:schemeClr val="tx1"/>
                          </a:solidFill>
                          <a:effectLst/>
                          <a:latin typeface="Arial Nova Cond" panose="020B0506020202020204" pitchFamily="34" charset="0"/>
                        </a:rPr>
                        <a:t>Daban</a:t>
                      </a:r>
                      <a:r>
                        <a:rPr lang="fr-FR" sz="1000" b="0" dirty="0">
                          <a:solidFill>
                            <a:schemeClr val="tx1"/>
                          </a:solidFill>
                          <a:effectLst/>
                          <a:latin typeface="Arial Nova Cond" panose="020B0506020202020204" pitchFamily="34" charset="0"/>
                        </a:rPr>
                        <a:t> – Fondatrice et Présidente, Association Leucémie Myéloïde Chronique France</a:t>
                      </a:r>
                    </a:p>
                    <a:p>
                      <a:pPr>
                        <a:spcAft>
                          <a:spcPts val="0"/>
                        </a:spcAft>
                      </a:pPr>
                      <a:endParaRPr lang="fr-FR" sz="1000" b="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5295469"/>
                  </a:ext>
                </a:extLst>
              </a:tr>
              <a:tr h="170795">
                <a:tc>
                  <a:txBody>
                    <a:bodyPr/>
                    <a:lstStyle/>
                    <a:p>
                      <a:pPr>
                        <a:spcAft>
                          <a:spcPts val="0"/>
                        </a:spcAft>
                      </a:pPr>
                      <a:r>
                        <a:rPr lang="fr-FR" sz="1000" dirty="0">
                          <a:solidFill>
                            <a:srgbClr val="00B6B5"/>
                          </a:solidFill>
                          <a:effectLst/>
                          <a:latin typeface="Arial Nova Cond" panose="020B0506020202020204" pitchFamily="34" charset="0"/>
                        </a:rPr>
                        <a:t>16h00</a:t>
                      </a:r>
                      <a:endParaRPr lang="fr-FR" sz="1000" dirty="0">
                        <a:solidFill>
                          <a:srgbClr val="00B6B5"/>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fr-FR" sz="1000" b="1" dirty="0">
                          <a:solidFill>
                            <a:srgbClr val="00B6B5"/>
                          </a:solidFill>
                          <a:effectLst/>
                          <a:latin typeface="Arial Nova Cond" panose="020B0506020202020204" pitchFamily="34" charset="0"/>
                        </a:rPr>
                        <a:t>Pause-café</a:t>
                      </a:r>
                    </a:p>
                    <a:p>
                      <a:pPr>
                        <a:spcAft>
                          <a:spcPts val="0"/>
                        </a:spcAft>
                      </a:pPr>
                      <a:endParaRPr lang="fr-FR" sz="1000" b="1" dirty="0">
                        <a:solidFill>
                          <a:srgbClr val="00B6B5"/>
                        </a:solidFill>
                        <a:effectLst/>
                        <a:latin typeface="Arial Nova Cond" panose="020B0506020202020204" pitchFamily="34"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209836086"/>
                  </a:ext>
                </a:extLst>
              </a:tr>
              <a:tr h="1726154">
                <a:tc>
                  <a:txBody>
                    <a:bodyPr/>
                    <a:lstStyle/>
                    <a:p>
                      <a:pPr>
                        <a:spcAft>
                          <a:spcPts val="0"/>
                        </a:spcAft>
                      </a:pPr>
                      <a:r>
                        <a:rPr lang="fr-FR" sz="1000" dirty="0">
                          <a:solidFill>
                            <a:schemeClr val="tx1"/>
                          </a:solidFill>
                          <a:effectLst/>
                          <a:latin typeface="Arial Nova Cond" panose="020B0506020202020204" pitchFamily="34" charset="0"/>
                        </a:rPr>
                        <a:t>16h30</a:t>
                      </a:r>
                      <a:endPar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fr-FR" sz="1000" b="1" dirty="0">
                          <a:solidFill>
                            <a:schemeClr val="tx1"/>
                          </a:solidFill>
                          <a:effectLst/>
                          <a:latin typeface="Arial Nova Cond" panose="020B0506020202020204" pitchFamily="34" charset="0"/>
                        </a:rPr>
                        <a:t>Retours d'expériences vus par les professionnels de santé et les patients</a:t>
                      </a:r>
                    </a:p>
                    <a:p>
                      <a:pPr>
                        <a:spcAft>
                          <a:spcPts val="0"/>
                        </a:spcAft>
                      </a:pPr>
                      <a:r>
                        <a:rPr lang="fr-FR" sz="1000" u="sng" dirty="0">
                          <a:solidFill>
                            <a:schemeClr val="tx1"/>
                          </a:solidFill>
                          <a:effectLst/>
                          <a:latin typeface="Arial Nova Cond" panose="020B0506020202020204" pitchFamily="34" charset="0"/>
                        </a:rPr>
                        <a:t>Modérateurs : </a:t>
                      </a:r>
                      <a:r>
                        <a:rPr lang="fr-FR" sz="1000" dirty="0">
                          <a:solidFill>
                            <a:schemeClr val="tx1"/>
                          </a:solidFill>
                          <a:effectLst/>
                          <a:latin typeface="Arial Nova Cond" panose="020B0506020202020204" pitchFamily="34" charset="0"/>
                        </a:rPr>
                        <a:t>Pascal </a:t>
                      </a:r>
                      <a:r>
                        <a:rPr lang="fr-FR" sz="1000" dirty="0" err="1">
                          <a:solidFill>
                            <a:schemeClr val="tx1"/>
                          </a:solidFill>
                          <a:effectLst/>
                          <a:latin typeface="Arial Nova Cond" panose="020B0506020202020204" pitchFamily="34" charset="0"/>
                        </a:rPr>
                        <a:t>Gendry</a:t>
                      </a:r>
                      <a:r>
                        <a:rPr lang="fr-FR" sz="1000" dirty="0">
                          <a:solidFill>
                            <a:schemeClr val="tx1"/>
                          </a:solidFill>
                          <a:effectLst/>
                          <a:latin typeface="Arial Nova Cond" panose="020B0506020202020204" pitchFamily="34" charset="0"/>
                        </a:rPr>
                        <a:t> – Président de FFMPS et Agnès Caillette-Beaudoin – Coordonnatrice du domaine des organisations professionnelles en santé de la </a:t>
                      </a:r>
                      <a:r>
                        <a:rPr lang="fr-FR" sz="1000" dirty="0" err="1">
                          <a:solidFill>
                            <a:schemeClr val="tx1"/>
                          </a:solidFill>
                          <a:effectLst/>
                          <a:latin typeface="Arial Nova Cond" panose="020B0506020202020204" pitchFamily="34" charset="0"/>
                        </a:rPr>
                        <a:t>SFTéléméd</a:t>
                      </a:r>
                      <a:r>
                        <a:rPr lang="fr-FR" sz="1000" dirty="0">
                          <a:solidFill>
                            <a:schemeClr val="tx1"/>
                          </a:solidFill>
                          <a:effectLst/>
                          <a:latin typeface="Arial Nova Cond" panose="020B0506020202020204" pitchFamily="34" charset="0"/>
                        </a:rPr>
                        <a:t> </a:t>
                      </a:r>
                    </a:p>
                    <a:p>
                      <a:pPr>
                        <a:spcAft>
                          <a:spcPts val="0"/>
                        </a:spcAft>
                      </a:pPr>
                      <a:endParaRPr lang="fr-FR" sz="1000" u="sng" dirty="0">
                        <a:solidFill>
                          <a:schemeClr val="tx1"/>
                        </a:solidFill>
                        <a:effectLst/>
                        <a:latin typeface="Arial Nova Cond" panose="020B0506020202020204" pitchFamily="34" charset="0"/>
                      </a:endParaRPr>
                    </a:p>
                    <a:p>
                      <a:pPr>
                        <a:spcAft>
                          <a:spcPts val="0"/>
                        </a:spcAft>
                      </a:pPr>
                      <a:r>
                        <a:rPr lang="fr-FR" sz="1000" dirty="0">
                          <a:latin typeface="Arial Nova Cond" panose="020B0506020202020204" pitchFamily="34" charset="0"/>
                        </a:rPr>
                        <a:t>Gregory </a:t>
                      </a:r>
                      <a:r>
                        <a:rPr lang="fr-FR" sz="1000" dirty="0" err="1">
                          <a:latin typeface="Arial Nova Cond" panose="020B0506020202020204" pitchFamily="34" charset="0"/>
                        </a:rPr>
                        <a:t>Szwarc</a:t>
                      </a:r>
                      <a:r>
                        <a:rPr lang="fr-FR" sz="1000" dirty="0">
                          <a:latin typeface="Arial Nova Cond" panose="020B0506020202020204" pitchFamily="34" charset="0"/>
                        </a:rPr>
                        <a:t> – Médecin généraliste, Caen – et un patient</a:t>
                      </a:r>
                    </a:p>
                    <a:p>
                      <a:pPr>
                        <a:spcAft>
                          <a:spcPts val="0"/>
                        </a:spcAft>
                      </a:pPr>
                      <a:r>
                        <a:rPr lang="fr-FR" sz="1000" dirty="0">
                          <a:latin typeface="Arial Nova Cond" panose="020B0506020202020204" pitchFamily="34" charset="0"/>
                        </a:rPr>
                        <a:t>Renaud </a:t>
                      </a:r>
                      <a:r>
                        <a:rPr lang="fr-FR" sz="1000" dirty="0" err="1">
                          <a:latin typeface="Arial Nova Cond" panose="020B0506020202020204" pitchFamily="34" charset="0"/>
                        </a:rPr>
                        <a:t>Pequignot</a:t>
                      </a:r>
                      <a:r>
                        <a:rPr lang="fr-FR" sz="1000" dirty="0">
                          <a:latin typeface="Arial Nova Cond" panose="020B0506020202020204" pitchFamily="34" charset="0"/>
                        </a:rPr>
                        <a:t> – Médecin spécialisé dans la rééducation fonctionnelle - et un patient</a:t>
                      </a:r>
                    </a:p>
                    <a:p>
                      <a:pPr>
                        <a:spcAft>
                          <a:spcPts val="0"/>
                        </a:spcAft>
                      </a:pPr>
                      <a:r>
                        <a:rPr lang="fr-FR" sz="1000" dirty="0">
                          <a:latin typeface="Arial Nova Cond" panose="020B0506020202020204" pitchFamily="34" charset="0"/>
                        </a:rPr>
                        <a:t>Corentin Tanne – Pédiatre - et un patient</a:t>
                      </a:r>
                    </a:p>
                    <a:p>
                      <a:pPr>
                        <a:spcAft>
                          <a:spcPts val="0"/>
                        </a:spcAft>
                      </a:pPr>
                      <a:r>
                        <a:rPr lang="fr-FR" sz="1000" dirty="0">
                          <a:latin typeface="Arial Nova Cond" panose="020B0506020202020204" pitchFamily="34" charset="0"/>
                        </a:rPr>
                        <a:t>Laurent </a:t>
                      </a:r>
                      <a:r>
                        <a:rPr lang="fr-FR" sz="1000" dirty="0" err="1">
                          <a:latin typeface="Arial Nova Cond" panose="020B0506020202020204" pitchFamily="34" charset="0"/>
                        </a:rPr>
                        <a:t>Glenisson</a:t>
                      </a:r>
                      <a:r>
                        <a:rPr lang="fr-FR" sz="1000" dirty="0">
                          <a:latin typeface="Arial Nova Cond" panose="020B0506020202020204" pitchFamily="34" charset="0"/>
                        </a:rPr>
                        <a:t> – Psychiatre du CHU de Bordeaux – témoignage (vidéo) d’un patient d’EHPAD </a:t>
                      </a:r>
                    </a:p>
                    <a:p>
                      <a:pPr>
                        <a:spcAft>
                          <a:spcPts val="0"/>
                        </a:spcAft>
                      </a:pPr>
                      <a:r>
                        <a:rPr lang="fr-FR" sz="1000" dirty="0">
                          <a:latin typeface="Arial Nova Cond" panose="020B0506020202020204" pitchFamily="34" charset="0"/>
                        </a:rPr>
                        <a:t>Valérie Le Rouge – Infirmière spécialisée dans les troubles du rythme cardiaque</a:t>
                      </a: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613901569"/>
                  </a:ext>
                </a:extLst>
              </a:tr>
              <a:tr h="1569231">
                <a:tc>
                  <a:txBody>
                    <a:bodyPr/>
                    <a:lstStyle/>
                    <a:p>
                      <a:pPr>
                        <a:spcAft>
                          <a:spcPts val="0"/>
                        </a:spcAft>
                      </a:pPr>
                      <a:r>
                        <a:rPr lang="fr-FR" sz="1000" dirty="0">
                          <a:solidFill>
                            <a:schemeClr val="tx1"/>
                          </a:solidFill>
                          <a:effectLst/>
                          <a:latin typeface="Arial Nova Cond" panose="020B0506020202020204" pitchFamily="34" charset="0"/>
                        </a:rPr>
                        <a:t>17h30</a:t>
                      </a:r>
                      <a:endPar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fr-FR" sz="1000" b="1" dirty="0">
                          <a:solidFill>
                            <a:schemeClr val="tx1"/>
                          </a:solidFill>
                          <a:effectLst/>
                          <a:latin typeface="Arial Nova Cond" panose="020B0506020202020204" pitchFamily="34" charset="0"/>
                        </a:rPr>
                        <a:t>Illusions et réalité dans le monde du "BIG DATA" et de l'Intelligence Artificielle</a:t>
                      </a:r>
                    </a:p>
                    <a:p>
                      <a:pPr>
                        <a:spcAft>
                          <a:spcPts val="0"/>
                        </a:spcAft>
                      </a:pPr>
                      <a:r>
                        <a:rPr lang="fr-FR" sz="1000" u="sng" dirty="0">
                          <a:solidFill>
                            <a:schemeClr val="tx1"/>
                          </a:solidFill>
                          <a:effectLst/>
                          <a:latin typeface="Arial Nova Cond" panose="020B0506020202020204" pitchFamily="34" charset="0"/>
                        </a:rPr>
                        <a:t>Modérateurs :</a:t>
                      </a:r>
                      <a:r>
                        <a:rPr lang="fr-FR" sz="1000" dirty="0">
                          <a:solidFill>
                            <a:schemeClr val="tx1"/>
                          </a:solidFill>
                          <a:effectLst/>
                          <a:latin typeface="Arial Nova Cond" panose="020B0506020202020204" pitchFamily="34" charset="0"/>
                        </a:rPr>
                        <a:t> Nathalie Salles – Présidente en exercice de la </a:t>
                      </a:r>
                      <a:r>
                        <a:rPr lang="fr-FR" sz="1000" dirty="0" err="1">
                          <a:solidFill>
                            <a:schemeClr val="tx1"/>
                          </a:solidFill>
                          <a:effectLst/>
                          <a:latin typeface="Arial Nova Cond" panose="020B0506020202020204" pitchFamily="34" charset="0"/>
                        </a:rPr>
                        <a:t>SFTéléméd</a:t>
                      </a:r>
                      <a:r>
                        <a:rPr lang="fr-FR" sz="1000" dirty="0">
                          <a:solidFill>
                            <a:schemeClr val="tx1"/>
                          </a:solidFill>
                          <a:effectLst/>
                          <a:latin typeface="Arial Nova Cond" panose="020B0506020202020204" pitchFamily="34" charset="0"/>
                        </a:rPr>
                        <a:t>, Thierry Moulin – Past-Président de la </a:t>
                      </a:r>
                      <a:r>
                        <a:rPr lang="fr-FR" sz="1000" dirty="0" err="1">
                          <a:solidFill>
                            <a:schemeClr val="tx1"/>
                          </a:solidFill>
                          <a:effectLst/>
                          <a:latin typeface="Arial Nova Cond" panose="020B0506020202020204" pitchFamily="34" charset="0"/>
                        </a:rPr>
                        <a:t>SFTéléméd</a:t>
                      </a:r>
                      <a:r>
                        <a:rPr lang="fr-FR" sz="1000" dirty="0">
                          <a:solidFill>
                            <a:schemeClr val="tx1"/>
                          </a:solidFill>
                          <a:effectLst/>
                          <a:latin typeface="Arial Nova Cond" panose="020B0506020202020204" pitchFamily="34" charset="0"/>
                        </a:rPr>
                        <a:t> et un patient</a:t>
                      </a:r>
                    </a:p>
                    <a:p>
                      <a:pPr>
                        <a:spcAft>
                          <a:spcPts val="0"/>
                        </a:spcAft>
                      </a:pPr>
                      <a:endParaRPr lang="fr-FR" sz="1000" dirty="0">
                        <a:solidFill>
                          <a:schemeClr val="tx1"/>
                        </a:solidFill>
                        <a:effectLst/>
                        <a:latin typeface="Arial Nova Cond" panose="020B0506020202020204" pitchFamily="34" charset="0"/>
                      </a:endParaRPr>
                    </a:p>
                    <a:p>
                      <a:pPr>
                        <a:spcAft>
                          <a:spcPts val="0"/>
                        </a:spcAft>
                      </a:pPr>
                      <a:r>
                        <a:rPr lang="fr-FR" sz="1000" dirty="0">
                          <a:solidFill>
                            <a:schemeClr val="tx1"/>
                          </a:solidFill>
                          <a:effectLst/>
                          <a:latin typeface="Arial Nova Cond" panose="020B0506020202020204" pitchFamily="34" charset="0"/>
                        </a:rPr>
                        <a:t>David GRUSON – Fondateur, </a:t>
                      </a:r>
                      <a:r>
                        <a:rPr lang="fr-FR" sz="1000" dirty="0" err="1">
                          <a:solidFill>
                            <a:schemeClr val="tx1"/>
                          </a:solidFill>
                          <a:effectLst/>
                          <a:latin typeface="Arial Nova Cond" panose="020B0506020202020204" pitchFamily="34" charset="0"/>
                        </a:rPr>
                        <a:t>Ethik</a:t>
                      </a:r>
                      <a:r>
                        <a:rPr lang="fr-FR" sz="1000" dirty="0">
                          <a:solidFill>
                            <a:schemeClr val="tx1"/>
                          </a:solidFill>
                          <a:effectLst/>
                          <a:latin typeface="Arial Nova Cond" panose="020B0506020202020204" pitchFamily="34" charset="0"/>
                        </a:rPr>
                        <a:t>-IA </a:t>
                      </a:r>
                    </a:p>
                    <a:p>
                      <a:pPr>
                        <a:spcAft>
                          <a:spcPts val="0"/>
                        </a:spcAft>
                      </a:pPr>
                      <a:r>
                        <a:rPr lang="fr-FR" sz="1000" dirty="0">
                          <a:solidFill>
                            <a:schemeClr val="tx1"/>
                          </a:solidFill>
                          <a:effectLst/>
                          <a:latin typeface="Arial Nova Cond" panose="020B0506020202020204" pitchFamily="34" charset="0"/>
                        </a:rPr>
                        <a:t>Guy Vallancien – Président fondateur, CHAM</a:t>
                      </a:r>
                    </a:p>
                    <a:p>
                      <a:pPr>
                        <a:spcAft>
                          <a:spcPts val="0"/>
                        </a:spcAft>
                      </a:pPr>
                      <a:r>
                        <a:rPr lang="fr-FR" sz="1000" dirty="0">
                          <a:solidFill>
                            <a:schemeClr val="tx1"/>
                          </a:solidFill>
                          <a:effectLst/>
                          <a:latin typeface="Arial Nova Cond" panose="020B0506020202020204" pitchFamily="34" charset="0"/>
                        </a:rPr>
                        <a:t>Pierre </a:t>
                      </a:r>
                      <a:r>
                        <a:rPr lang="fr-FR" sz="1000" dirty="0" err="1">
                          <a:solidFill>
                            <a:schemeClr val="tx1"/>
                          </a:solidFill>
                          <a:effectLst/>
                          <a:latin typeface="Arial Nova Cond" panose="020B0506020202020204" pitchFamily="34" charset="0"/>
                        </a:rPr>
                        <a:t>Giorgini</a:t>
                      </a:r>
                      <a:r>
                        <a:rPr lang="fr-FR" sz="1000" dirty="0">
                          <a:solidFill>
                            <a:schemeClr val="tx1"/>
                          </a:solidFill>
                          <a:effectLst/>
                          <a:latin typeface="Arial Nova Cond" panose="020B0506020202020204" pitchFamily="34" charset="0"/>
                        </a:rPr>
                        <a:t> – Président-Recteur, Université Catholique de Lille</a:t>
                      </a:r>
                    </a:p>
                    <a:p>
                      <a:pPr>
                        <a:spcAft>
                          <a:spcPts val="0"/>
                        </a:spcAft>
                      </a:pPr>
                      <a:r>
                        <a:rPr lang="fr-FR" sz="1000" dirty="0">
                          <a:solidFill>
                            <a:schemeClr val="tx1"/>
                          </a:solidFill>
                          <a:effectLst/>
                          <a:latin typeface="Arial Nova Cond" panose="020B0506020202020204" pitchFamily="34" charset="0"/>
                        </a:rPr>
                        <a:t>Carole Avril – Fédération Française des Diabétiques</a:t>
                      </a:r>
                    </a:p>
                    <a:p>
                      <a:pPr>
                        <a:spcAft>
                          <a:spcPts val="0"/>
                        </a:spcAft>
                      </a:pPr>
                      <a:r>
                        <a:rPr lang="fr-FR" sz="1000" dirty="0">
                          <a:solidFill>
                            <a:schemeClr val="tx1"/>
                          </a:solidFill>
                          <a:effectLst/>
                          <a:latin typeface="Arial Nova Cond" panose="020B0506020202020204" pitchFamily="34" charset="0"/>
                        </a:rPr>
                        <a:t> </a:t>
                      </a:r>
                    </a:p>
                    <a:p>
                      <a:pPr>
                        <a:spcAft>
                          <a:spcPts val="0"/>
                        </a:spcAft>
                      </a:pPr>
                      <a:r>
                        <a:rPr lang="fr-FR" sz="1000" dirty="0">
                          <a:solidFill>
                            <a:schemeClr val="tx1"/>
                          </a:solidFill>
                          <a:effectLst/>
                          <a:latin typeface="Arial Nova Cond" panose="020B0506020202020204" pitchFamily="34" charset="0"/>
                        </a:rPr>
                        <a:t> </a:t>
                      </a:r>
                      <a:endPar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5642" marR="2564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042202741"/>
                  </a:ext>
                </a:extLst>
              </a:tr>
            </a:tbl>
          </a:graphicData>
        </a:graphic>
      </p:graphicFrame>
      <p:sp>
        <p:nvSpPr>
          <p:cNvPr id="9" name="Rectangle 8">
            <a:extLst>
              <a:ext uri="{FF2B5EF4-FFF2-40B4-BE49-F238E27FC236}">
                <a16:creationId xmlns:a16="http://schemas.microsoft.com/office/drawing/2014/main" xmlns="" id="{42301817-E9C8-48CD-95BC-0BF61496FB92}"/>
              </a:ext>
            </a:extLst>
          </p:cNvPr>
          <p:cNvSpPr/>
          <p:nvPr/>
        </p:nvSpPr>
        <p:spPr>
          <a:xfrm>
            <a:off x="0" y="7324979"/>
            <a:ext cx="5349361" cy="229302"/>
          </a:xfrm>
          <a:prstGeom prst="rect">
            <a:avLst/>
          </a:prstGeom>
          <a:solidFill>
            <a:srgbClr val="00B6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Gill Sans Nova" panose="020B0602020104020203" pitchFamily="34" charset="0"/>
            </a:endParaRPr>
          </a:p>
        </p:txBody>
      </p:sp>
      <p:sp>
        <p:nvSpPr>
          <p:cNvPr id="10" name="Rectangle 9">
            <a:extLst>
              <a:ext uri="{FF2B5EF4-FFF2-40B4-BE49-F238E27FC236}">
                <a16:creationId xmlns:a16="http://schemas.microsoft.com/office/drawing/2014/main" xmlns="" id="{52FBDADB-EABB-4DF9-AF8F-BA0636B45A44}"/>
              </a:ext>
            </a:extLst>
          </p:cNvPr>
          <p:cNvSpPr/>
          <p:nvPr/>
        </p:nvSpPr>
        <p:spPr>
          <a:xfrm>
            <a:off x="1958259" y="7324979"/>
            <a:ext cx="3371648" cy="261610"/>
          </a:xfrm>
          <a:prstGeom prst="rect">
            <a:avLst/>
          </a:prstGeom>
        </p:spPr>
        <p:txBody>
          <a:bodyPr wrap="square">
            <a:spAutoFit/>
          </a:bodyPr>
          <a:lstStyle/>
          <a:p>
            <a:pPr algn="r"/>
            <a:r>
              <a:rPr lang="fr-FR" sz="1100" dirty="0">
                <a:solidFill>
                  <a:schemeClr val="bg1"/>
                </a:solidFill>
                <a:latin typeface="Gill Sans Nova" panose="020B0602020104020203" pitchFamily="34" charset="0"/>
              </a:rPr>
              <a:t>Suivez nous sur twitter @</a:t>
            </a:r>
            <a:r>
              <a:rPr lang="fr-FR" sz="1100" dirty="0" err="1">
                <a:solidFill>
                  <a:schemeClr val="bg1"/>
                </a:solidFill>
                <a:latin typeface="Gill Sans Nova" panose="020B0602020104020203" pitchFamily="34" charset="0"/>
              </a:rPr>
              <a:t>sf_telemedecine</a:t>
            </a:r>
            <a:endParaRPr lang="fr-FR" sz="1100" dirty="0">
              <a:solidFill>
                <a:schemeClr val="bg1"/>
              </a:solidFill>
              <a:latin typeface="Gill Sans Nova" panose="020B0602020104020203" pitchFamily="34" charset="0"/>
            </a:endParaRPr>
          </a:p>
        </p:txBody>
      </p:sp>
      <p:pic>
        <p:nvPicPr>
          <p:cNvPr id="11" name="Image 10">
            <a:extLst>
              <a:ext uri="{FF2B5EF4-FFF2-40B4-BE49-F238E27FC236}">
                <a16:creationId xmlns:a16="http://schemas.microsoft.com/office/drawing/2014/main" xmlns="" id="{0469325C-EE3D-4A76-9939-E4FF8A059690}"/>
              </a:ext>
            </a:extLst>
          </p:cNvPr>
          <p:cNvPicPr>
            <a:picLocks noChangeAspect="1"/>
          </p:cNvPicPr>
          <p:nvPr/>
        </p:nvPicPr>
        <p:blipFill rotWithShape="1">
          <a:blip r:embed="rId3" cstate="print">
            <a:duotone>
              <a:schemeClr val="accent3">
                <a:shade val="45000"/>
                <a:satMod val="135000"/>
              </a:schemeClr>
              <a:prstClr val="white"/>
            </a:duotone>
            <a:extLst>
              <a:ext uri="{28A0092B-C50C-407E-A947-70E740481C1C}">
                <a14:useLocalDpi xmlns:a14="http://schemas.microsoft.com/office/drawing/2010/main" val="0"/>
              </a:ext>
            </a:extLst>
          </a:blip>
          <a:srcRect l="14999" t="10000" r="15001" b="10000"/>
          <a:stretch/>
        </p:blipFill>
        <p:spPr>
          <a:xfrm>
            <a:off x="30378" y="1173986"/>
            <a:ext cx="478210" cy="546525"/>
          </a:xfrm>
          <a:prstGeom prst="rect">
            <a:avLst/>
          </a:prstGeom>
        </p:spPr>
      </p:pic>
      <p:pic>
        <p:nvPicPr>
          <p:cNvPr id="12" name="Image 11">
            <a:extLst>
              <a:ext uri="{FF2B5EF4-FFF2-40B4-BE49-F238E27FC236}">
                <a16:creationId xmlns:a16="http://schemas.microsoft.com/office/drawing/2014/main" xmlns="" id="{498846F0-6933-4C05-9C11-515CA4617032}"/>
              </a:ext>
            </a:extLst>
          </p:cNvPr>
          <p:cNvPicPr>
            <a:picLocks noChangeAspect="1"/>
          </p:cNvPicPr>
          <p:nvPr/>
        </p:nvPicPr>
        <p:blipFill rotWithShape="1">
          <a:blip r:embed="rId3" cstate="print">
            <a:duotone>
              <a:schemeClr val="accent3">
                <a:shade val="45000"/>
                <a:satMod val="135000"/>
              </a:schemeClr>
              <a:prstClr val="white"/>
            </a:duotone>
            <a:extLst>
              <a:ext uri="{28A0092B-C50C-407E-A947-70E740481C1C}">
                <a14:useLocalDpi xmlns:a14="http://schemas.microsoft.com/office/drawing/2010/main" val="0"/>
              </a:ext>
            </a:extLst>
          </a:blip>
          <a:srcRect l="14999" t="10000" r="15001" b="10000"/>
          <a:stretch/>
        </p:blipFill>
        <p:spPr>
          <a:xfrm>
            <a:off x="55190" y="4034934"/>
            <a:ext cx="478210" cy="546525"/>
          </a:xfrm>
          <a:prstGeom prst="rect">
            <a:avLst/>
          </a:prstGeom>
        </p:spPr>
      </p:pic>
      <p:pic>
        <p:nvPicPr>
          <p:cNvPr id="13" name="Image 12">
            <a:extLst>
              <a:ext uri="{FF2B5EF4-FFF2-40B4-BE49-F238E27FC236}">
                <a16:creationId xmlns:a16="http://schemas.microsoft.com/office/drawing/2014/main" xmlns="" id="{2CBE1AB6-2984-4D84-A5CB-2DEDB2D439D7}"/>
              </a:ext>
            </a:extLst>
          </p:cNvPr>
          <p:cNvPicPr>
            <a:picLocks noChangeAspect="1"/>
          </p:cNvPicPr>
          <p:nvPr/>
        </p:nvPicPr>
        <p:blipFill rotWithShape="1">
          <a:blip r:embed="rId3" cstate="print">
            <a:duotone>
              <a:schemeClr val="accent3">
                <a:shade val="45000"/>
                <a:satMod val="135000"/>
              </a:schemeClr>
              <a:prstClr val="white"/>
            </a:duotone>
            <a:extLst>
              <a:ext uri="{28A0092B-C50C-407E-A947-70E740481C1C}">
                <a14:useLocalDpi xmlns:a14="http://schemas.microsoft.com/office/drawing/2010/main" val="0"/>
              </a:ext>
            </a:extLst>
          </a:blip>
          <a:srcRect l="14999" t="10000" r="15001" b="10000"/>
          <a:stretch/>
        </p:blipFill>
        <p:spPr>
          <a:xfrm>
            <a:off x="55190" y="5797099"/>
            <a:ext cx="478210" cy="546525"/>
          </a:xfrm>
          <a:prstGeom prst="rect">
            <a:avLst/>
          </a:prstGeom>
        </p:spPr>
      </p:pic>
      <p:sp>
        <p:nvSpPr>
          <p:cNvPr id="15" name="ZoneTexte 14">
            <a:extLst>
              <a:ext uri="{FF2B5EF4-FFF2-40B4-BE49-F238E27FC236}">
                <a16:creationId xmlns:a16="http://schemas.microsoft.com/office/drawing/2014/main" xmlns="" id="{AFE773C9-D9D6-40D5-8143-754F3655BC9B}"/>
              </a:ext>
            </a:extLst>
          </p:cNvPr>
          <p:cNvSpPr txBox="1"/>
          <p:nvPr/>
        </p:nvSpPr>
        <p:spPr>
          <a:xfrm>
            <a:off x="175932" y="57805"/>
            <a:ext cx="4239521" cy="523220"/>
          </a:xfrm>
          <a:prstGeom prst="rect">
            <a:avLst/>
          </a:prstGeom>
          <a:noFill/>
        </p:spPr>
        <p:txBody>
          <a:bodyPr wrap="square" rtlCol="0">
            <a:spAutoFit/>
          </a:bodyPr>
          <a:lstStyle/>
          <a:p>
            <a:r>
              <a:rPr lang="fr-FR" sz="2800" dirty="0">
                <a:ln w="0">
                  <a:solidFill>
                    <a:schemeClr val="bg1"/>
                  </a:solidFill>
                </a:ln>
                <a:solidFill>
                  <a:schemeClr val="bg1"/>
                </a:solidFill>
                <a:effectLst>
                  <a:outerShdw blurRad="38100" dist="19050" dir="2700000" algn="tl" rotWithShape="0">
                    <a:schemeClr val="dk1">
                      <a:alpha val="40000"/>
                    </a:schemeClr>
                  </a:outerShdw>
                </a:effectLst>
                <a:latin typeface="Arial Nova Cond" panose="020B0506020202020204" pitchFamily="34" charset="0"/>
              </a:rPr>
              <a:t>Jeudi 6 Décembre</a:t>
            </a:r>
          </a:p>
        </p:txBody>
      </p:sp>
      <p:sp>
        <p:nvSpPr>
          <p:cNvPr id="16" name="Rectangle 15">
            <a:extLst>
              <a:ext uri="{FF2B5EF4-FFF2-40B4-BE49-F238E27FC236}">
                <a16:creationId xmlns:a16="http://schemas.microsoft.com/office/drawing/2014/main" xmlns="" id="{72423755-611C-41F3-BBA4-F08465C9386F}"/>
              </a:ext>
            </a:extLst>
          </p:cNvPr>
          <p:cNvSpPr/>
          <p:nvPr/>
        </p:nvSpPr>
        <p:spPr>
          <a:xfrm>
            <a:off x="422940" y="6656320"/>
            <a:ext cx="4488120" cy="507831"/>
          </a:xfrm>
          <a:prstGeom prst="rect">
            <a:avLst/>
          </a:prstGeom>
          <a:ln>
            <a:solidFill>
              <a:srgbClr val="00B050"/>
            </a:solidFill>
          </a:ln>
        </p:spPr>
        <p:txBody>
          <a:bodyPr wrap="square">
            <a:spAutoFit/>
          </a:bodyPr>
          <a:lstStyle/>
          <a:p>
            <a:pPr>
              <a:spcAft>
                <a:spcPts val="0"/>
              </a:spcAft>
            </a:pPr>
            <a:r>
              <a:rPr lang="fr-FR" sz="900" b="1" dirty="0">
                <a:latin typeface="Arial Nova Cond" panose="020B0604020202020204" pitchFamily="34" charset="0"/>
              </a:rPr>
              <a:t>16h00 – 16h30 VISITE DES POSTERS ET DES STANDS </a:t>
            </a:r>
          </a:p>
          <a:p>
            <a:pPr>
              <a:spcAft>
                <a:spcPts val="0"/>
              </a:spcAft>
            </a:pPr>
            <a:r>
              <a:rPr lang="fr-FR" sz="900" u="sng" dirty="0">
                <a:latin typeface="Arial Nova Cond" panose="020B0604020202020204" pitchFamily="34" charset="0"/>
              </a:rPr>
              <a:t>Jury :</a:t>
            </a:r>
            <a:r>
              <a:rPr lang="fr-FR" sz="900" dirty="0">
                <a:latin typeface="Arial Nova Cond" panose="020B0604020202020204" pitchFamily="34" charset="0"/>
              </a:rPr>
              <a:t> Pierre Simon – Past président de la </a:t>
            </a:r>
            <a:r>
              <a:rPr lang="fr-FR" sz="900" dirty="0" err="1">
                <a:latin typeface="Arial Nova Cond" panose="020B0604020202020204" pitchFamily="34" charset="0"/>
              </a:rPr>
              <a:t>SFTéléméd</a:t>
            </a:r>
            <a:r>
              <a:rPr lang="fr-FR" sz="900" dirty="0">
                <a:latin typeface="Arial Nova Cond" panose="020B0604020202020204" pitchFamily="34" charset="0"/>
              </a:rPr>
              <a:t> et Robin Ohannessian - Coordonnateur du domaine des organisations professionnelles de la </a:t>
            </a:r>
            <a:r>
              <a:rPr lang="fr-FR" sz="900" dirty="0" err="1">
                <a:latin typeface="Arial Nova Cond" panose="020B0604020202020204" pitchFamily="34" charset="0"/>
              </a:rPr>
              <a:t>SFTéléméd</a:t>
            </a:r>
            <a:endParaRPr lang="fr-FR" sz="900" dirty="0">
              <a:latin typeface="Arial Nova Cond"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522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33">
            <a:extLst>
              <a:ext uri="{FF2B5EF4-FFF2-40B4-BE49-F238E27FC236}">
                <a16:creationId xmlns:a16="http://schemas.microsoft.com/office/drawing/2014/main" xmlns="" id="{9A28E679-03A6-4CE4-A014-383F76353EBF}"/>
              </a:ext>
            </a:extLst>
          </p:cNvPr>
          <p:cNvSpPr/>
          <p:nvPr/>
        </p:nvSpPr>
        <p:spPr>
          <a:xfrm>
            <a:off x="-8106" y="0"/>
            <a:ext cx="5357467" cy="614039"/>
          </a:xfrm>
          <a:custGeom>
            <a:avLst/>
            <a:gdLst/>
            <a:ahLst/>
            <a:cxnLst/>
            <a:rect l="l" t="t" r="r" b="b"/>
            <a:pathLst>
              <a:path w="5328285" h="2337435">
                <a:moveTo>
                  <a:pt x="0" y="2336876"/>
                </a:moveTo>
                <a:lnTo>
                  <a:pt x="5328005" y="2336876"/>
                </a:lnTo>
                <a:lnTo>
                  <a:pt x="5328005" y="0"/>
                </a:lnTo>
                <a:lnTo>
                  <a:pt x="0" y="0"/>
                </a:lnTo>
                <a:lnTo>
                  <a:pt x="0" y="2336876"/>
                </a:lnTo>
                <a:close/>
              </a:path>
            </a:pathLst>
          </a:custGeom>
          <a:solidFill>
            <a:srgbClr val="8BC53C"/>
          </a:solidFill>
        </p:spPr>
        <p:txBody>
          <a:bodyPr wrap="square" lIns="0" tIns="0" rIns="0" bIns="0" rtlCol="0"/>
          <a:lstStyle/>
          <a:p>
            <a:endParaRPr dirty="0">
              <a:solidFill>
                <a:srgbClr val="F5BE3A"/>
              </a:solidFill>
              <a:latin typeface="Gill Sans Nova" panose="020B0602020104020203" pitchFamily="34" charset="0"/>
            </a:endParaRPr>
          </a:p>
        </p:txBody>
      </p:sp>
      <p:sp>
        <p:nvSpPr>
          <p:cNvPr id="6" name="Rectangle 5">
            <a:extLst>
              <a:ext uri="{FF2B5EF4-FFF2-40B4-BE49-F238E27FC236}">
                <a16:creationId xmlns:a16="http://schemas.microsoft.com/office/drawing/2014/main" xmlns="" id="{7F3BCE03-5210-44C4-8555-B5AFC7D41F10}"/>
              </a:ext>
            </a:extLst>
          </p:cNvPr>
          <p:cNvSpPr/>
          <p:nvPr/>
        </p:nvSpPr>
        <p:spPr>
          <a:xfrm>
            <a:off x="-8106" y="6981825"/>
            <a:ext cx="5338013" cy="581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xmlns="" id="{D40F5A76-1141-4333-887B-8856B79B71AD}"/>
              </a:ext>
            </a:extLst>
          </p:cNvPr>
          <p:cNvSpPr/>
          <p:nvPr/>
        </p:nvSpPr>
        <p:spPr>
          <a:xfrm>
            <a:off x="0" y="7324979"/>
            <a:ext cx="5349361" cy="229302"/>
          </a:xfrm>
          <a:prstGeom prst="rect">
            <a:avLst/>
          </a:prstGeom>
          <a:solidFill>
            <a:srgbClr val="00B6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Gill Sans Nova" panose="020B0602020104020203" pitchFamily="34" charset="0"/>
            </a:endParaRPr>
          </a:p>
        </p:txBody>
      </p:sp>
      <p:sp>
        <p:nvSpPr>
          <p:cNvPr id="87" name="object 87"/>
          <p:cNvSpPr/>
          <p:nvPr/>
        </p:nvSpPr>
        <p:spPr>
          <a:xfrm>
            <a:off x="4389513" y="-28575"/>
            <a:ext cx="940394" cy="553421"/>
          </a:xfrm>
          <a:prstGeom prst="rect">
            <a:avLst/>
          </a:prstGeom>
          <a:blipFill>
            <a:blip r:embed="rId2" cstate="print"/>
            <a:stretch>
              <a:fillRect/>
            </a:stretch>
          </a:blipFill>
        </p:spPr>
        <p:txBody>
          <a:bodyPr wrap="square" lIns="0" tIns="0" rIns="0" bIns="0" rtlCol="0"/>
          <a:lstStyle/>
          <a:p>
            <a:endParaRPr>
              <a:latin typeface="Gill Sans Nova" panose="020B0602020104020203" pitchFamily="34" charset="0"/>
            </a:endParaRPr>
          </a:p>
        </p:txBody>
      </p:sp>
      <p:sp>
        <p:nvSpPr>
          <p:cNvPr id="4" name="ZoneTexte 3">
            <a:extLst>
              <a:ext uri="{FF2B5EF4-FFF2-40B4-BE49-F238E27FC236}">
                <a16:creationId xmlns:a16="http://schemas.microsoft.com/office/drawing/2014/main" xmlns="" id="{0ABD7483-8FB7-433A-ABDE-1DCA2563CEF8}"/>
              </a:ext>
            </a:extLst>
          </p:cNvPr>
          <p:cNvSpPr txBox="1"/>
          <p:nvPr/>
        </p:nvSpPr>
        <p:spPr>
          <a:xfrm>
            <a:off x="175932" y="57805"/>
            <a:ext cx="4239521" cy="523220"/>
          </a:xfrm>
          <a:prstGeom prst="rect">
            <a:avLst/>
          </a:prstGeom>
          <a:noFill/>
        </p:spPr>
        <p:txBody>
          <a:bodyPr wrap="square" rtlCol="0">
            <a:spAutoFit/>
          </a:bodyPr>
          <a:lstStyle/>
          <a:p>
            <a:r>
              <a:rPr lang="fr-FR" sz="2800" dirty="0">
                <a:ln w="0">
                  <a:solidFill>
                    <a:schemeClr val="bg1"/>
                  </a:solidFill>
                </a:ln>
                <a:solidFill>
                  <a:schemeClr val="bg1"/>
                </a:solidFill>
                <a:effectLst>
                  <a:outerShdw blurRad="38100" dist="19050" dir="2700000" algn="tl" rotWithShape="0">
                    <a:schemeClr val="dk1">
                      <a:alpha val="40000"/>
                    </a:schemeClr>
                  </a:outerShdw>
                </a:effectLst>
                <a:latin typeface="Arial Nova Cond" panose="020B0506020202020204" pitchFamily="34" charset="0"/>
              </a:rPr>
              <a:t>Vendredi 7 Décembre</a:t>
            </a:r>
          </a:p>
        </p:txBody>
      </p:sp>
      <p:sp>
        <p:nvSpPr>
          <p:cNvPr id="14" name="Rectangle 13">
            <a:extLst>
              <a:ext uri="{FF2B5EF4-FFF2-40B4-BE49-F238E27FC236}">
                <a16:creationId xmlns:a16="http://schemas.microsoft.com/office/drawing/2014/main" xmlns="" id="{77C560EC-3138-4CB3-A2F3-3332F431FAD3}"/>
              </a:ext>
            </a:extLst>
          </p:cNvPr>
          <p:cNvSpPr/>
          <p:nvPr/>
        </p:nvSpPr>
        <p:spPr>
          <a:xfrm>
            <a:off x="1958259" y="7324979"/>
            <a:ext cx="3371648" cy="261610"/>
          </a:xfrm>
          <a:prstGeom prst="rect">
            <a:avLst/>
          </a:prstGeom>
        </p:spPr>
        <p:txBody>
          <a:bodyPr wrap="square">
            <a:spAutoFit/>
          </a:bodyPr>
          <a:lstStyle/>
          <a:p>
            <a:pPr algn="r"/>
            <a:r>
              <a:rPr lang="fr-FR" sz="1100" dirty="0">
                <a:solidFill>
                  <a:schemeClr val="bg1"/>
                </a:solidFill>
                <a:latin typeface="Gill Sans Nova" panose="020B0602020104020203" pitchFamily="34" charset="0"/>
              </a:rPr>
              <a:t>Suivez nous sur twitter @</a:t>
            </a:r>
            <a:r>
              <a:rPr lang="fr-FR" sz="1100" dirty="0" err="1">
                <a:solidFill>
                  <a:schemeClr val="bg1"/>
                </a:solidFill>
                <a:latin typeface="Gill Sans Nova" panose="020B0602020104020203" pitchFamily="34" charset="0"/>
              </a:rPr>
              <a:t>sf_telemedecine</a:t>
            </a:r>
            <a:endParaRPr lang="fr-FR" sz="1100" dirty="0">
              <a:solidFill>
                <a:schemeClr val="bg1"/>
              </a:solidFill>
              <a:latin typeface="Gill Sans Nova" panose="020B0602020104020203" pitchFamily="34" charset="0"/>
            </a:endParaRPr>
          </a:p>
        </p:txBody>
      </p:sp>
      <p:graphicFrame>
        <p:nvGraphicFramePr>
          <p:cNvPr id="3" name="Tableau 2">
            <a:extLst>
              <a:ext uri="{FF2B5EF4-FFF2-40B4-BE49-F238E27FC236}">
                <a16:creationId xmlns:a16="http://schemas.microsoft.com/office/drawing/2014/main" xmlns="" id="{87C69785-5F69-48BC-9F9A-33C73DA44B68}"/>
              </a:ext>
            </a:extLst>
          </p:cNvPr>
          <p:cNvGraphicFramePr>
            <a:graphicFrameLocks noGrp="1"/>
          </p:cNvGraphicFramePr>
          <p:nvPr>
            <p:extLst>
              <p:ext uri="{D42A27DB-BD31-4B8C-83A1-F6EECF244321}">
                <p14:modId xmlns:p14="http://schemas.microsoft.com/office/powerpoint/2010/main" val="3790631014"/>
              </p:ext>
            </p:extLst>
          </p:nvPr>
        </p:nvGraphicFramePr>
        <p:xfrm>
          <a:off x="57000" y="638830"/>
          <a:ext cx="5220001" cy="5724735"/>
        </p:xfrm>
        <a:graphic>
          <a:graphicData uri="http://schemas.openxmlformats.org/drawingml/2006/table">
            <a:tbl>
              <a:tblPr firstRow="1" firstCol="1" bandRow="1">
                <a:tableStyleId>{5C22544A-7EE6-4342-B048-85BDC9FD1C3A}</a:tableStyleId>
              </a:tblPr>
              <a:tblGrid>
                <a:gridCol w="539328">
                  <a:extLst>
                    <a:ext uri="{9D8B030D-6E8A-4147-A177-3AD203B41FA5}">
                      <a16:colId xmlns:a16="http://schemas.microsoft.com/office/drawing/2014/main" xmlns="" val="1455194683"/>
                    </a:ext>
                  </a:extLst>
                </a:gridCol>
                <a:gridCol w="4680673">
                  <a:extLst>
                    <a:ext uri="{9D8B030D-6E8A-4147-A177-3AD203B41FA5}">
                      <a16:colId xmlns:a16="http://schemas.microsoft.com/office/drawing/2014/main" xmlns="" val="3510657597"/>
                    </a:ext>
                  </a:extLst>
                </a:gridCol>
              </a:tblGrid>
              <a:tr h="155646">
                <a:tc>
                  <a:txBody>
                    <a:bodyPr/>
                    <a:lstStyle/>
                    <a:p>
                      <a:pPr>
                        <a:spcAft>
                          <a:spcPts val="0"/>
                        </a:spcAft>
                      </a:pPr>
                      <a:r>
                        <a:rPr lang="fr-FR" sz="1000" dirty="0">
                          <a:solidFill>
                            <a:srgbClr val="00B6B5"/>
                          </a:solidFill>
                          <a:effectLst/>
                          <a:latin typeface="Arial Nova Cond" panose="020B0506020202020204" pitchFamily="34" charset="0"/>
                        </a:rPr>
                        <a:t>8h30 </a:t>
                      </a:r>
                      <a:endParaRPr lang="fr-FR" sz="1000" dirty="0">
                        <a:solidFill>
                          <a:srgbClr val="00B6B5"/>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fr-FR" sz="1000" dirty="0">
                          <a:solidFill>
                            <a:srgbClr val="00B6B5"/>
                          </a:solidFill>
                          <a:effectLst/>
                          <a:latin typeface="Arial Nova Cond" panose="020B0506020202020204" pitchFamily="34" charset="0"/>
                        </a:rPr>
                        <a:t>Accueil</a:t>
                      </a:r>
                      <a:endParaRPr lang="fr-FR" sz="1000" dirty="0">
                        <a:solidFill>
                          <a:srgbClr val="00B6B5"/>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472292920"/>
                  </a:ext>
                </a:extLst>
              </a:tr>
              <a:tr h="622586">
                <a:tc>
                  <a:txBody>
                    <a:bodyPr/>
                    <a:lstStyle/>
                    <a:p>
                      <a:pPr>
                        <a:spcAft>
                          <a:spcPts val="0"/>
                        </a:spcAft>
                      </a:pPr>
                      <a:r>
                        <a:rPr lang="fr-FR" sz="1000" dirty="0">
                          <a:solidFill>
                            <a:schemeClr val="tx1"/>
                          </a:solidFill>
                          <a:effectLst/>
                          <a:latin typeface="Arial Nova Cond" panose="020B0506020202020204" pitchFamily="34" charset="0"/>
                        </a:rPr>
                        <a:t>9h00</a:t>
                      </a:r>
                      <a:endPar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fr-FR" sz="1000" b="1" dirty="0">
                          <a:solidFill>
                            <a:schemeClr val="tx1"/>
                          </a:solidFill>
                          <a:effectLst/>
                          <a:latin typeface="Arial Nova Cond" panose="020B0506020202020204" pitchFamily="34" charset="0"/>
                        </a:rPr>
                        <a:t>Communications orales scientifiques libres </a:t>
                      </a:r>
                    </a:p>
                    <a:p>
                      <a:pPr>
                        <a:spcAft>
                          <a:spcPts val="0"/>
                        </a:spcAft>
                      </a:pPr>
                      <a:r>
                        <a:rPr lang="fr-FR" sz="1000" u="sng" dirty="0">
                          <a:solidFill>
                            <a:schemeClr val="tx1"/>
                          </a:solidFill>
                          <a:effectLst/>
                          <a:latin typeface="Arial Nova Cond" panose="020B0506020202020204" pitchFamily="34" charset="0"/>
                        </a:rPr>
                        <a:t>Modérateurs :</a:t>
                      </a:r>
                      <a:r>
                        <a:rPr lang="fr-FR" sz="1000" dirty="0">
                          <a:solidFill>
                            <a:schemeClr val="tx1"/>
                          </a:solidFill>
                          <a:effectLst/>
                          <a:latin typeface="Arial Nova Cond" panose="020B0506020202020204" pitchFamily="34" charset="0"/>
                        </a:rPr>
                        <a:t> Xavier </a:t>
                      </a:r>
                      <a:r>
                        <a:rPr lang="fr-FR" sz="1000" dirty="0" err="1">
                          <a:solidFill>
                            <a:schemeClr val="tx1"/>
                          </a:solidFill>
                          <a:effectLst/>
                          <a:latin typeface="Arial Nova Cond" panose="020B0506020202020204" pitchFamily="34" charset="0"/>
                        </a:rPr>
                        <a:t>Girerd</a:t>
                      </a:r>
                      <a:r>
                        <a:rPr lang="fr-FR" sz="1000" dirty="0">
                          <a:solidFill>
                            <a:schemeClr val="tx1"/>
                          </a:solidFill>
                          <a:effectLst/>
                          <a:latin typeface="Arial Nova Cond" panose="020B0506020202020204" pitchFamily="34" charset="0"/>
                        </a:rPr>
                        <a:t> – Président de la fondation de recherche pour l’HTA et Tu-Anh Duong – Dermatologue  CHU Henri Mondor</a:t>
                      </a:r>
                    </a:p>
                    <a:p>
                      <a:pPr>
                        <a:spcAft>
                          <a:spcPts val="0"/>
                        </a:spcAft>
                      </a:pPr>
                      <a:r>
                        <a:rPr lang="fr-FR" sz="1000" dirty="0">
                          <a:solidFill>
                            <a:schemeClr val="tx1"/>
                          </a:solidFill>
                          <a:effectLst/>
                          <a:latin typeface="Arial Nova Cond" panose="020B0506020202020204" pitchFamily="34" charset="0"/>
                        </a:rPr>
                        <a:t> </a:t>
                      </a:r>
                      <a:endPar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026874328"/>
                  </a:ext>
                </a:extLst>
              </a:tr>
              <a:tr h="1985526">
                <a:tc>
                  <a:txBody>
                    <a:bodyPr/>
                    <a:lstStyle/>
                    <a:p>
                      <a:pPr>
                        <a:spcAft>
                          <a:spcPts val="0"/>
                        </a:spcAft>
                      </a:pPr>
                      <a:r>
                        <a:rPr lang="fr-FR" sz="1000" dirty="0">
                          <a:solidFill>
                            <a:schemeClr val="tx1"/>
                          </a:solidFill>
                          <a:effectLst/>
                          <a:latin typeface="Arial Nova Cond" panose="020B0506020202020204" pitchFamily="34" charset="0"/>
                        </a:rPr>
                        <a:t>10h00</a:t>
                      </a:r>
                      <a:endPar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fr-FR" sz="1000" b="1" dirty="0">
                          <a:solidFill>
                            <a:schemeClr val="tx1"/>
                          </a:solidFill>
                          <a:effectLst/>
                          <a:latin typeface="Arial Nova Cond" panose="020B0506020202020204" pitchFamily="34" charset="0"/>
                        </a:rPr>
                        <a:t>Télémédecine : Tous concernés - Retours d’expériences</a:t>
                      </a:r>
                    </a:p>
                    <a:p>
                      <a:pPr>
                        <a:spcAft>
                          <a:spcPts val="0"/>
                        </a:spcAft>
                      </a:pPr>
                      <a:r>
                        <a:rPr lang="fr-FR" sz="1000" u="sng" dirty="0">
                          <a:solidFill>
                            <a:schemeClr val="tx1"/>
                          </a:solidFill>
                          <a:effectLst/>
                          <a:latin typeface="Arial Nova Cond" panose="020B0506020202020204" pitchFamily="34" charset="0"/>
                        </a:rPr>
                        <a:t>Modérateurs de la table ronde : </a:t>
                      </a:r>
                      <a:r>
                        <a:rPr lang="fr-FR" sz="1000" dirty="0">
                          <a:solidFill>
                            <a:schemeClr val="tx1"/>
                          </a:solidFill>
                          <a:effectLst/>
                          <a:latin typeface="Arial Nova Cond" panose="020B0506020202020204" pitchFamily="34" charset="0"/>
                        </a:rPr>
                        <a:t>Alain </a:t>
                      </a:r>
                      <a:r>
                        <a:rPr lang="fr-FR" sz="1000" dirty="0" err="1">
                          <a:solidFill>
                            <a:schemeClr val="tx1"/>
                          </a:solidFill>
                          <a:effectLst/>
                          <a:latin typeface="Arial Nova Cond" panose="020B0506020202020204" pitchFamily="34" charset="0"/>
                        </a:rPr>
                        <a:t>Breckler</a:t>
                      </a:r>
                      <a:r>
                        <a:rPr lang="fr-FR" sz="1000" dirty="0">
                          <a:solidFill>
                            <a:schemeClr val="tx1"/>
                          </a:solidFill>
                          <a:effectLst/>
                          <a:latin typeface="Arial Nova Cond" panose="020B0506020202020204" pitchFamily="34" charset="0"/>
                        </a:rPr>
                        <a:t> – CNOP et Coordonnateur du domaine des organisations professionnelles de la </a:t>
                      </a:r>
                      <a:r>
                        <a:rPr lang="fr-FR" sz="1000" dirty="0" err="1">
                          <a:solidFill>
                            <a:schemeClr val="tx1"/>
                          </a:solidFill>
                          <a:effectLst/>
                          <a:latin typeface="Arial Nova Cond" panose="020B0506020202020204" pitchFamily="34" charset="0"/>
                        </a:rPr>
                        <a:t>SFTéléméd</a:t>
                      </a:r>
                      <a:r>
                        <a:rPr lang="fr-FR" sz="1000" dirty="0">
                          <a:solidFill>
                            <a:schemeClr val="tx1"/>
                          </a:solidFill>
                          <a:effectLst/>
                          <a:latin typeface="Arial Nova Cond" panose="020B0506020202020204" pitchFamily="34" charset="0"/>
                        </a:rPr>
                        <a:t> et Laurent Verzaux –  Trésorier de la </a:t>
                      </a:r>
                      <a:r>
                        <a:rPr lang="fr-FR" sz="1000" dirty="0" err="1">
                          <a:solidFill>
                            <a:schemeClr val="tx1"/>
                          </a:solidFill>
                          <a:effectLst/>
                          <a:latin typeface="Arial Nova Cond" panose="020B0506020202020204" pitchFamily="34" charset="0"/>
                        </a:rPr>
                        <a:t>SFTéléméd</a:t>
                      </a:r>
                      <a:r>
                        <a:rPr lang="fr-FR" sz="1000" dirty="0">
                          <a:solidFill>
                            <a:schemeClr val="tx1"/>
                          </a:solidFill>
                          <a:effectLst/>
                          <a:latin typeface="Arial Nova Cond" panose="020B0506020202020204" pitchFamily="34" charset="0"/>
                        </a:rPr>
                        <a:t> </a:t>
                      </a:r>
                    </a:p>
                    <a:p>
                      <a:pPr>
                        <a:spcAft>
                          <a:spcPts val="0"/>
                        </a:spcAft>
                      </a:pPr>
                      <a:r>
                        <a:rPr lang="fr-FR" sz="1000" dirty="0">
                          <a:solidFill>
                            <a:schemeClr val="tx1"/>
                          </a:solidFill>
                          <a:effectLst/>
                          <a:latin typeface="Arial Nova Cond" panose="020B0506020202020204" pitchFamily="34" charset="0"/>
                        </a:rPr>
                        <a:t> </a:t>
                      </a:r>
                    </a:p>
                    <a:p>
                      <a:pPr>
                        <a:spcAft>
                          <a:spcPts val="0"/>
                        </a:spcAft>
                      </a:pPr>
                      <a:r>
                        <a:rPr lang="fr-FR" sz="1000" dirty="0">
                          <a:solidFill>
                            <a:schemeClr val="tx1"/>
                          </a:solidFill>
                          <a:effectLst/>
                          <a:latin typeface="Arial Nova Cond" panose="020B0506020202020204" pitchFamily="34" charset="0"/>
                        </a:rPr>
                        <a:t>Sophie Sergent – Présidente, FSPF commission des URPS </a:t>
                      </a:r>
                    </a:p>
                    <a:p>
                      <a:pPr>
                        <a:spcAft>
                          <a:spcPts val="0"/>
                        </a:spcAft>
                      </a:pPr>
                      <a:r>
                        <a:rPr lang="fr-FR" sz="1000" dirty="0">
                          <a:solidFill>
                            <a:schemeClr val="tx1"/>
                          </a:solidFill>
                          <a:effectLst/>
                          <a:latin typeface="Arial Nova Cond" panose="020B0506020202020204" pitchFamily="34" charset="0"/>
                        </a:rPr>
                        <a:t>Alain Samson* – </a:t>
                      </a:r>
                      <a:r>
                        <a:rPr lang="fr-FR" sz="1000" dirty="0" err="1">
                          <a:solidFill>
                            <a:schemeClr val="tx1"/>
                          </a:solidFill>
                          <a:effectLst/>
                          <a:latin typeface="Arial Nova Cond" panose="020B0506020202020204" pitchFamily="34" charset="0"/>
                        </a:rPr>
                        <a:t>Audioprotect</a:t>
                      </a:r>
                      <a:r>
                        <a:rPr lang="fr-FR" sz="1000" dirty="0">
                          <a:solidFill>
                            <a:schemeClr val="tx1"/>
                          </a:solidFill>
                          <a:effectLst/>
                          <a:latin typeface="Arial Nova Cond" panose="020B0506020202020204" pitchFamily="34" charset="0"/>
                        </a:rPr>
                        <a:t> : audio prothésiste</a:t>
                      </a:r>
                    </a:p>
                    <a:p>
                      <a:pPr marL="0" marR="0" lvl="0" indent="0" defTabSz="914400" eaLnBrk="1" fontAlgn="auto" latinLnBrk="0" hangingPunct="1">
                        <a:lnSpc>
                          <a:spcPct val="100000"/>
                        </a:lnSpc>
                        <a:spcBef>
                          <a:spcPts val="0"/>
                        </a:spcBef>
                        <a:spcAft>
                          <a:spcPts val="0"/>
                        </a:spcAft>
                        <a:buClrTx/>
                        <a:buSzTx/>
                        <a:buFontTx/>
                        <a:buNone/>
                        <a:tabLst/>
                        <a:defRPr/>
                      </a:pPr>
                      <a:r>
                        <a:rPr lang="fr-FR" sz="1000" dirty="0">
                          <a:solidFill>
                            <a:schemeClr val="tx1"/>
                          </a:solidFill>
                          <a:effectLst/>
                          <a:latin typeface="Arial Nova Cond" panose="020B0506020202020204" pitchFamily="34" charset="0"/>
                        </a:rPr>
                        <a:t>Hélène Godefroy – </a:t>
                      </a:r>
                      <a:r>
                        <a:rPr lang="fr-FR" sz="1000" dirty="0">
                          <a:solidFill>
                            <a:schemeClr val="dk1"/>
                          </a:solidFill>
                          <a:effectLst/>
                          <a:latin typeface="Arial Nova Cond" panose="020B0506020202020204" pitchFamily="34" charset="0"/>
                          <a:ea typeface="+mn-ea"/>
                          <a:cs typeface="+mn-cs"/>
                        </a:rPr>
                        <a:t>cadre de santé, manipulatrice, coordinatrice de </a:t>
                      </a:r>
                      <a:r>
                        <a:rPr lang="fr-FR" sz="1000" dirty="0" err="1">
                          <a:solidFill>
                            <a:schemeClr val="dk1"/>
                          </a:solidFill>
                          <a:effectLst/>
                          <a:latin typeface="Arial Nova Cond" panose="020B0506020202020204" pitchFamily="34" charset="0"/>
                          <a:ea typeface="+mn-ea"/>
                          <a:cs typeface="+mn-cs"/>
                        </a:rPr>
                        <a:t>téléradiogie</a:t>
                      </a:r>
                      <a:endParaRPr lang="fr-FR" sz="1000" dirty="0">
                        <a:solidFill>
                          <a:schemeClr val="tx1"/>
                        </a:solidFill>
                        <a:effectLst/>
                        <a:latin typeface="Arial Nova Cond" panose="020B0506020202020204" pitchFamily="34" charset="0"/>
                      </a:endParaRPr>
                    </a:p>
                    <a:p>
                      <a:pPr>
                        <a:spcAft>
                          <a:spcPts val="0"/>
                        </a:spcAft>
                      </a:pPr>
                      <a:r>
                        <a:rPr lang="fr-FR" sz="1000" dirty="0" err="1">
                          <a:solidFill>
                            <a:schemeClr val="tx1"/>
                          </a:solidFill>
                          <a:effectLst/>
                          <a:latin typeface="Arial Nova Cond" panose="020B0506020202020204" pitchFamily="34" charset="0"/>
                        </a:rPr>
                        <a:t>Infirmier.e</a:t>
                      </a:r>
                      <a:r>
                        <a:rPr lang="fr-FR" sz="1000" dirty="0">
                          <a:solidFill>
                            <a:schemeClr val="tx1"/>
                          </a:solidFill>
                          <a:effectLst/>
                          <a:latin typeface="Arial Nova Cond" panose="020B0506020202020204" pitchFamily="34" charset="0"/>
                        </a:rPr>
                        <a:t> en pratique avancée</a:t>
                      </a:r>
                    </a:p>
                    <a:p>
                      <a:pPr>
                        <a:spcAft>
                          <a:spcPts val="0"/>
                        </a:spcAft>
                      </a:pPr>
                      <a:r>
                        <a:rPr lang="fr-FR" sz="1000" dirty="0">
                          <a:solidFill>
                            <a:schemeClr val="tx1"/>
                          </a:solidFill>
                          <a:effectLst/>
                          <a:latin typeface="Arial Nova Cond" panose="020B0506020202020204" pitchFamily="34" charset="0"/>
                        </a:rPr>
                        <a:t>Ergothérapeute / Kinésithérapeute – Centre </a:t>
                      </a:r>
                      <a:r>
                        <a:rPr lang="fr-FR" sz="1000" dirty="0" err="1">
                          <a:solidFill>
                            <a:schemeClr val="tx1"/>
                          </a:solidFill>
                          <a:effectLst/>
                          <a:latin typeface="Arial Nova Cond" panose="020B0506020202020204" pitchFamily="34" charset="0"/>
                        </a:rPr>
                        <a:t>Helier</a:t>
                      </a:r>
                      <a:r>
                        <a:rPr lang="fr-FR" sz="1000" dirty="0">
                          <a:solidFill>
                            <a:schemeClr val="tx1"/>
                          </a:solidFill>
                          <a:effectLst/>
                          <a:latin typeface="Arial Nova Cond" panose="020B0506020202020204" pitchFamily="34" charset="0"/>
                        </a:rPr>
                        <a:t> CHU Rennes</a:t>
                      </a:r>
                    </a:p>
                    <a:p>
                      <a:pPr>
                        <a:spcAft>
                          <a:spcPts val="0"/>
                        </a:spcAft>
                      </a:pPr>
                      <a:r>
                        <a:rPr lang="fr-FR" sz="1000" dirty="0">
                          <a:solidFill>
                            <a:schemeClr val="tx1"/>
                          </a:solidFill>
                          <a:effectLst/>
                          <a:latin typeface="Arial Nova Cond" panose="020B0506020202020204" pitchFamily="34" charset="0"/>
                        </a:rPr>
                        <a:t>Dentiste</a:t>
                      </a:r>
                    </a:p>
                    <a:p>
                      <a:pPr>
                        <a:spcAft>
                          <a:spcPts val="0"/>
                        </a:spcAft>
                      </a:pPr>
                      <a:r>
                        <a:rPr lang="fr-FR" sz="1000" dirty="0">
                          <a:solidFill>
                            <a:schemeClr val="tx1"/>
                          </a:solidFill>
                          <a:effectLst/>
                          <a:latin typeface="Arial Nova Cond" panose="020B0506020202020204" pitchFamily="34" charset="0"/>
                        </a:rPr>
                        <a:t>Cadre de santé (spécialisé dans le sommeil) </a:t>
                      </a:r>
                    </a:p>
                    <a:p>
                      <a:pPr>
                        <a:spcAft>
                          <a:spcPts val="0"/>
                        </a:spcAft>
                      </a:pPr>
                      <a:endPar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248582150"/>
                  </a:ext>
                </a:extLst>
              </a:tr>
              <a:tr h="78363">
                <a:tc>
                  <a:txBody>
                    <a:bodyPr/>
                    <a:lstStyle/>
                    <a:p>
                      <a:pPr>
                        <a:spcAft>
                          <a:spcPts val="0"/>
                        </a:spcAft>
                      </a:pPr>
                      <a:r>
                        <a:rPr lang="fr-FR" sz="1000" dirty="0">
                          <a:solidFill>
                            <a:srgbClr val="00B6B5"/>
                          </a:solidFill>
                          <a:effectLst/>
                          <a:latin typeface="Arial Nova Cond" panose="020B0506020202020204" pitchFamily="34" charset="0"/>
                        </a:rPr>
                        <a:t>11h15</a:t>
                      </a:r>
                      <a:endParaRPr lang="fr-FR" sz="1000" dirty="0">
                        <a:solidFill>
                          <a:srgbClr val="00B6B5"/>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fr-FR" sz="1000" b="1" dirty="0">
                          <a:solidFill>
                            <a:srgbClr val="00B6B5"/>
                          </a:solidFill>
                          <a:effectLst/>
                          <a:latin typeface="Arial Nova Cond" panose="020B0506020202020204" pitchFamily="34" charset="0"/>
                        </a:rPr>
                        <a:t>Pause-café</a:t>
                      </a:r>
                    </a:p>
                    <a:p>
                      <a:pPr>
                        <a:spcAft>
                          <a:spcPts val="0"/>
                        </a:spcAft>
                      </a:pPr>
                      <a:endParaRPr lang="fr-FR" sz="1000" dirty="0">
                        <a:solidFill>
                          <a:srgbClr val="00B6B5"/>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801341764"/>
                  </a:ext>
                </a:extLst>
              </a:tr>
              <a:tr h="622586">
                <a:tc>
                  <a:txBody>
                    <a:bodyPr/>
                    <a:lstStyle/>
                    <a:p>
                      <a:pPr>
                        <a:spcAft>
                          <a:spcPts val="0"/>
                        </a:spcAft>
                      </a:pPr>
                      <a:r>
                        <a:rPr lang="fr-FR" sz="1000" dirty="0">
                          <a:solidFill>
                            <a:schemeClr val="tx1"/>
                          </a:solidFill>
                          <a:effectLst/>
                          <a:latin typeface="Arial Nova Cond" panose="020B0506020202020204" pitchFamily="34" charset="0"/>
                        </a:rPr>
                        <a:t>11h45</a:t>
                      </a:r>
                    </a:p>
                    <a:p>
                      <a:pPr>
                        <a:spcAft>
                          <a:spcPts val="0"/>
                        </a:spcAft>
                      </a:pPr>
                      <a:endPar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p>
                      <a:pPr>
                        <a:spcAft>
                          <a:spcPts val="0"/>
                        </a:spcAft>
                      </a:pPr>
                      <a:r>
                        <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rPr>
                        <a:t>12h15</a:t>
                      </a: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fr-FR" sz="1000" b="1" dirty="0">
                          <a:solidFill>
                            <a:schemeClr val="tx1"/>
                          </a:solidFill>
                          <a:effectLst/>
                          <a:latin typeface="Arial Nova Cond" panose="020B0506020202020204" pitchFamily="34" charset="0"/>
                        </a:rPr>
                        <a:t>Symposium BEAH</a:t>
                      </a:r>
                    </a:p>
                    <a:p>
                      <a:pPr>
                        <a:spcAft>
                          <a:spcPts val="0"/>
                        </a:spcAft>
                      </a:pPr>
                      <a:endParaRPr lang="fr-FR" sz="1000" b="1" dirty="0">
                        <a:solidFill>
                          <a:schemeClr val="tx1"/>
                        </a:solidFill>
                        <a:effectLst/>
                        <a:latin typeface="Arial Nova Cond" panose="020B0506020202020204" pitchFamily="34" charset="0"/>
                      </a:endParaRPr>
                    </a:p>
                    <a:p>
                      <a:pPr>
                        <a:spcAft>
                          <a:spcPts val="0"/>
                        </a:spcAft>
                      </a:pPr>
                      <a:r>
                        <a:rPr lang="fr-FR" sz="1000" b="1" dirty="0">
                          <a:solidFill>
                            <a:schemeClr val="tx1"/>
                          </a:solidFill>
                          <a:effectLst/>
                          <a:latin typeface="Arial Nova Cond" panose="020B0506020202020204" pitchFamily="34" charset="0"/>
                        </a:rPr>
                        <a:t>Les préconisations de la </a:t>
                      </a:r>
                      <a:r>
                        <a:rPr lang="fr-FR" sz="1000" b="1" dirty="0" err="1">
                          <a:solidFill>
                            <a:schemeClr val="tx1"/>
                          </a:solidFill>
                          <a:effectLst/>
                          <a:latin typeface="Arial Nova Cond" panose="020B0506020202020204" pitchFamily="34" charset="0"/>
                        </a:rPr>
                        <a:t>SFTéléméd</a:t>
                      </a:r>
                      <a:r>
                        <a:rPr lang="fr-FR" sz="1000" b="1" dirty="0">
                          <a:solidFill>
                            <a:schemeClr val="tx1"/>
                          </a:solidFill>
                          <a:effectLst/>
                          <a:latin typeface="Arial Nova Cond" panose="020B0506020202020204" pitchFamily="34" charset="0"/>
                        </a:rPr>
                        <a:t> : </a:t>
                      </a:r>
                    </a:p>
                    <a:p>
                      <a:pPr>
                        <a:spcAft>
                          <a:spcPts val="0"/>
                        </a:spcAft>
                      </a:pPr>
                      <a:r>
                        <a:rPr lang="fr-FR" sz="1000" dirty="0">
                          <a:solidFill>
                            <a:schemeClr val="tx1"/>
                          </a:solidFill>
                          <a:effectLst/>
                          <a:latin typeface="Arial Nova Cond" panose="020B0506020202020204" pitchFamily="34" charset="0"/>
                        </a:rPr>
                        <a:t>Lydie Canipel – Secrétaire générale de la </a:t>
                      </a:r>
                      <a:r>
                        <a:rPr lang="fr-FR" sz="1000" dirty="0" err="1">
                          <a:solidFill>
                            <a:schemeClr val="tx1"/>
                          </a:solidFill>
                          <a:effectLst/>
                          <a:latin typeface="Arial Nova Cond" panose="020B0506020202020204" pitchFamily="34" charset="0"/>
                        </a:rPr>
                        <a:t>SFTéléméd</a:t>
                      </a:r>
                      <a:r>
                        <a:rPr lang="fr-FR" sz="1000" dirty="0">
                          <a:solidFill>
                            <a:schemeClr val="tx1"/>
                          </a:solidFill>
                          <a:effectLst/>
                          <a:latin typeface="Arial Nova Cond" panose="020B0506020202020204" pitchFamily="34" charset="0"/>
                        </a:rPr>
                        <a:t> et Nathalie Salles – Présidente en exercice de la </a:t>
                      </a:r>
                      <a:r>
                        <a:rPr lang="fr-FR" sz="1000" dirty="0" err="1">
                          <a:solidFill>
                            <a:schemeClr val="tx1"/>
                          </a:solidFill>
                          <a:effectLst/>
                          <a:latin typeface="Arial Nova Cond" panose="020B0506020202020204" pitchFamily="34" charset="0"/>
                        </a:rPr>
                        <a:t>SFTéléméd</a:t>
                      </a:r>
                      <a:endParaRPr lang="fr-FR" sz="1000" dirty="0">
                        <a:solidFill>
                          <a:schemeClr val="tx1"/>
                        </a:solidFill>
                        <a:effectLst/>
                        <a:latin typeface="Arial Nova Cond" panose="020B0506020202020204" pitchFamily="34" charset="0"/>
                      </a:endParaRPr>
                    </a:p>
                    <a:p>
                      <a:pPr>
                        <a:spcAft>
                          <a:spcPts val="0"/>
                        </a:spcAft>
                      </a:pPr>
                      <a:endPar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214184654"/>
                  </a:ext>
                </a:extLst>
              </a:tr>
              <a:tr h="311293">
                <a:tc>
                  <a:txBody>
                    <a:bodyPr/>
                    <a:lstStyle/>
                    <a:p>
                      <a:pPr>
                        <a:spcAft>
                          <a:spcPts val="0"/>
                        </a:spcAft>
                      </a:pPr>
                      <a:r>
                        <a:rPr lang="fr-FR" sz="1000" dirty="0">
                          <a:solidFill>
                            <a:schemeClr val="tx1"/>
                          </a:solidFill>
                          <a:effectLst/>
                          <a:latin typeface="Arial Nova Cond" panose="020B0506020202020204" pitchFamily="34" charset="0"/>
                        </a:rPr>
                        <a:t>12h30</a:t>
                      </a:r>
                      <a:endPar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fr-FR" sz="1000" b="1" dirty="0">
                          <a:solidFill>
                            <a:schemeClr val="tx1"/>
                          </a:solidFill>
                          <a:effectLst/>
                          <a:latin typeface="Arial Nova Cond" panose="020B0506020202020204" pitchFamily="34" charset="0"/>
                        </a:rPr>
                        <a:t>Pitch des prix innovations 2017 et remise de prix innovations 2018</a:t>
                      </a:r>
                    </a:p>
                    <a:p>
                      <a:pPr>
                        <a:spcAft>
                          <a:spcPts val="0"/>
                        </a:spcAft>
                      </a:pPr>
                      <a:r>
                        <a:rPr lang="fr-FR" sz="1000" u="sng" dirty="0">
                          <a:solidFill>
                            <a:schemeClr val="tx1"/>
                          </a:solidFill>
                          <a:effectLst/>
                          <a:latin typeface="Arial Nova Cond" panose="020B0506020202020204" pitchFamily="34" charset="0"/>
                        </a:rPr>
                        <a:t>Partenaires du prix de l’innovation : </a:t>
                      </a:r>
                      <a:endParaRPr lang="fr-FR" sz="1000" dirty="0">
                        <a:solidFill>
                          <a:schemeClr val="tx1"/>
                        </a:solidFill>
                        <a:effectLst/>
                        <a:latin typeface="Arial Nova Cond" panose="020B0506020202020204" pitchFamily="34" charset="0"/>
                      </a:endParaRPr>
                    </a:p>
                    <a:p>
                      <a:pPr>
                        <a:spcAft>
                          <a:spcPts val="0"/>
                        </a:spcAft>
                      </a:pPr>
                      <a:r>
                        <a:rPr lang="en-US" sz="1000" dirty="0">
                          <a:solidFill>
                            <a:schemeClr val="tx1"/>
                          </a:solidFill>
                          <a:effectLst/>
                          <a:latin typeface="Arial Nova Cond" panose="020B0506020202020204" pitchFamily="34" charset="0"/>
                        </a:rPr>
                        <a:t>Armelle Graciet – SNITEM, Paris et Alexandre Da Costa – MEDICEN</a:t>
                      </a:r>
                      <a:endParaRPr lang="fr-FR" sz="1000" dirty="0">
                        <a:solidFill>
                          <a:schemeClr val="tx1"/>
                        </a:solidFill>
                        <a:effectLst/>
                        <a:latin typeface="Arial Nova Cond" panose="020B0506020202020204" pitchFamily="34" charset="0"/>
                      </a:endParaRPr>
                    </a:p>
                    <a:p>
                      <a:pPr>
                        <a:spcAft>
                          <a:spcPts val="0"/>
                        </a:spcAft>
                      </a:pPr>
                      <a:endParaRPr lang="fr-FR" sz="1000" b="1"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040240473"/>
                  </a:ext>
                </a:extLst>
              </a:tr>
              <a:tr h="293977">
                <a:tc>
                  <a:txBody>
                    <a:bodyPr/>
                    <a:lstStyle/>
                    <a:p>
                      <a:pPr>
                        <a:spcAft>
                          <a:spcPts val="0"/>
                        </a:spcAft>
                      </a:pPr>
                      <a:r>
                        <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rPr>
                        <a:t>13h00</a:t>
                      </a: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fr-FR" sz="1000" b="1"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rPr>
                        <a:t>Déjeuner</a:t>
                      </a: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465985558"/>
                  </a:ext>
                </a:extLst>
              </a:tr>
              <a:tr h="387493">
                <a:tc>
                  <a:txBody>
                    <a:bodyPr/>
                    <a:lstStyle/>
                    <a:p>
                      <a:pPr>
                        <a:spcAft>
                          <a:spcPts val="0"/>
                        </a:spcAft>
                      </a:pPr>
                      <a:r>
                        <a:rPr lang="fr-FR" sz="1000" dirty="0">
                          <a:solidFill>
                            <a:schemeClr val="tx1"/>
                          </a:solidFill>
                          <a:effectLst/>
                          <a:latin typeface="Arial Nova Cond" panose="020B0506020202020204" pitchFamily="34" charset="0"/>
                        </a:rPr>
                        <a:t>14h00</a:t>
                      </a:r>
                      <a:endPar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fr-FR" sz="1000" b="1" dirty="0">
                          <a:solidFill>
                            <a:schemeClr val="tx1"/>
                          </a:solidFill>
                          <a:effectLst/>
                          <a:latin typeface="Arial Nova Cond" panose="020B0506020202020204" pitchFamily="34" charset="0"/>
                        </a:rPr>
                        <a:t>Pitch de partenaires</a:t>
                      </a:r>
                    </a:p>
                    <a:p>
                      <a:pPr>
                        <a:spcAft>
                          <a:spcPts val="0"/>
                        </a:spcAft>
                      </a:pPr>
                      <a:r>
                        <a:rPr lang="fr-FR" sz="1000" u="sng" dirty="0">
                          <a:solidFill>
                            <a:schemeClr val="tx1"/>
                          </a:solidFill>
                          <a:effectLst/>
                          <a:latin typeface="Arial Nova Cond" panose="020B0506020202020204" pitchFamily="34" charset="0"/>
                        </a:rPr>
                        <a:t>Modérateur :</a:t>
                      </a:r>
                      <a:r>
                        <a:rPr lang="fr-FR" sz="1000" dirty="0">
                          <a:solidFill>
                            <a:schemeClr val="tx1"/>
                          </a:solidFill>
                          <a:effectLst/>
                          <a:latin typeface="Arial Nova Cond" panose="020B0506020202020204" pitchFamily="34" charset="0"/>
                        </a:rPr>
                        <a:t> Christian Gourdin, coordonnateur du domaine technologique ingénierie de la </a:t>
                      </a:r>
                      <a:r>
                        <a:rPr lang="fr-FR" sz="1000" dirty="0" err="1">
                          <a:solidFill>
                            <a:schemeClr val="tx1"/>
                          </a:solidFill>
                          <a:effectLst/>
                          <a:latin typeface="Arial Nova Cond" panose="020B0506020202020204" pitchFamily="34" charset="0"/>
                        </a:rPr>
                        <a:t>SFTélémed</a:t>
                      </a:r>
                      <a:endParaRPr lang="fr-FR" sz="1000" dirty="0">
                        <a:solidFill>
                          <a:schemeClr val="tx1"/>
                        </a:solidFill>
                        <a:effectLst/>
                        <a:latin typeface="Arial Nova Cond" panose="020B0506020202020204" pitchFamily="34" charset="0"/>
                      </a:endParaRPr>
                    </a:p>
                    <a:p>
                      <a:pPr>
                        <a:spcAft>
                          <a:spcPts val="0"/>
                        </a:spcAft>
                      </a:pPr>
                      <a:endParaRPr lang="fr-FR" sz="1000" dirty="0">
                        <a:solidFill>
                          <a:schemeClr val="tx1"/>
                        </a:solidFill>
                        <a:effectLst/>
                        <a:latin typeface="Arial Nova Cond" panose="020B0506020202020204" pitchFamily="34"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759757241"/>
                  </a:ext>
                </a:extLst>
              </a:tr>
              <a:tr h="228600">
                <a:tc>
                  <a:txBody>
                    <a:bodyPr/>
                    <a:lstStyle/>
                    <a:p>
                      <a:pPr>
                        <a:spcAft>
                          <a:spcPts val="0"/>
                        </a:spcAft>
                      </a:pPr>
                      <a:r>
                        <a:rPr lang="fr-FR" sz="1000" dirty="0">
                          <a:solidFill>
                            <a:schemeClr val="tx1"/>
                          </a:solidFill>
                          <a:effectLst/>
                          <a:latin typeface="Arial Nova Cond" panose="020B0506020202020204" pitchFamily="34" charset="0"/>
                        </a:rPr>
                        <a:t>14h30</a:t>
                      </a:r>
                      <a:endPar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000" b="1" dirty="0">
                          <a:solidFill>
                            <a:schemeClr val="tx1"/>
                          </a:solidFill>
                          <a:effectLst/>
                          <a:latin typeface="Arial Nova Cond" panose="020B0506020202020204" pitchFamily="34" charset="0"/>
                        </a:rPr>
                        <a:t>Symposium partenaire</a:t>
                      </a: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771388379"/>
                  </a:ext>
                </a:extLst>
              </a:tr>
            </a:tbl>
          </a:graphicData>
        </a:graphic>
      </p:graphicFrame>
      <p:pic>
        <p:nvPicPr>
          <p:cNvPr id="9" name="Image 8">
            <a:extLst>
              <a:ext uri="{FF2B5EF4-FFF2-40B4-BE49-F238E27FC236}">
                <a16:creationId xmlns:a16="http://schemas.microsoft.com/office/drawing/2014/main" xmlns="" id="{7EBCFF67-A217-474F-ABAA-5B69779A3FA2}"/>
              </a:ext>
            </a:extLst>
          </p:cNvPr>
          <p:cNvPicPr>
            <a:picLocks noChangeAspect="1"/>
          </p:cNvPicPr>
          <p:nvPr/>
        </p:nvPicPr>
        <p:blipFill rotWithShape="1">
          <a:blip r:embed="rId3" cstate="print">
            <a:duotone>
              <a:schemeClr val="accent3">
                <a:shade val="45000"/>
                <a:satMod val="135000"/>
              </a:schemeClr>
              <a:prstClr val="white"/>
            </a:duotone>
            <a:extLst>
              <a:ext uri="{28A0092B-C50C-407E-A947-70E740481C1C}">
                <a14:useLocalDpi xmlns:a14="http://schemas.microsoft.com/office/drawing/2010/main" val="0"/>
              </a:ext>
            </a:extLst>
          </a:blip>
          <a:srcRect l="14999" t="10000" r="15001" b="10000"/>
          <a:stretch/>
        </p:blipFill>
        <p:spPr>
          <a:xfrm>
            <a:off x="56999" y="2257425"/>
            <a:ext cx="478210" cy="546525"/>
          </a:xfrm>
          <a:prstGeom prst="rect">
            <a:avLst/>
          </a:prstGeom>
        </p:spPr>
      </p:pic>
      <p:sp>
        <p:nvSpPr>
          <p:cNvPr id="12" name="Rectangle 11">
            <a:extLst>
              <a:ext uri="{FF2B5EF4-FFF2-40B4-BE49-F238E27FC236}">
                <a16:creationId xmlns:a16="http://schemas.microsoft.com/office/drawing/2014/main" xmlns="" id="{E14A82BD-D7A8-42A3-90E6-184EFC49FCE3}"/>
              </a:ext>
            </a:extLst>
          </p:cNvPr>
          <p:cNvSpPr/>
          <p:nvPr/>
        </p:nvSpPr>
        <p:spPr>
          <a:xfrm>
            <a:off x="422940" y="6656320"/>
            <a:ext cx="4488120" cy="507831"/>
          </a:xfrm>
          <a:prstGeom prst="rect">
            <a:avLst/>
          </a:prstGeom>
          <a:ln>
            <a:solidFill>
              <a:srgbClr val="00B050"/>
            </a:solidFill>
          </a:ln>
        </p:spPr>
        <p:txBody>
          <a:bodyPr wrap="square">
            <a:spAutoFit/>
          </a:bodyPr>
          <a:lstStyle/>
          <a:p>
            <a:pPr>
              <a:spcAft>
                <a:spcPts val="0"/>
              </a:spcAft>
            </a:pPr>
            <a:r>
              <a:rPr lang="fr-FR" sz="900" b="1" dirty="0">
                <a:latin typeface="Arial Nova Cond" panose="020B0604020202020204" pitchFamily="34" charset="0"/>
              </a:rPr>
              <a:t>11h15 – 11h45 et 14h00 – 14h30 VISITE DES POSTERS ET DES STANDS </a:t>
            </a:r>
          </a:p>
          <a:p>
            <a:pPr>
              <a:spcAft>
                <a:spcPts val="0"/>
              </a:spcAft>
            </a:pPr>
            <a:r>
              <a:rPr lang="fr-FR" sz="900" u="sng" dirty="0">
                <a:latin typeface="Arial Nova Cond" panose="020B0604020202020204" pitchFamily="34" charset="0"/>
              </a:rPr>
              <a:t>Jury :</a:t>
            </a:r>
            <a:r>
              <a:rPr lang="fr-FR" sz="900" dirty="0">
                <a:latin typeface="Arial Nova Cond" panose="020B0604020202020204" pitchFamily="34" charset="0"/>
              </a:rPr>
              <a:t> Pierre Simon – Past président de la </a:t>
            </a:r>
            <a:r>
              <a:rPr lang="fr-FR" sz="900" dirty="0" err="1">
                <a:latin typeface="Arial Nova Cond" panose="020B0604020202020204" pitchFamily="34" charset="0"/>
              </a:rPr>
              <a:t>SFTéléméd</a:t>
            </a:r>
            <a:r>
              <a:rPr lang="fr-FR" sz="900" dirty="0">
                <a:latin typeface="Arial Nova Cond" panose="020B0604020202020204" pitchFamily="34" charset="0"/>
              </a:rPr>
              <a:t> et Robin Ohannessian - Coordonnateur du domaine des organisations professionnelles de la </a:t>
            </a:r>
            <a:r>
              <a:rPr lang="fr-FR" sz="900" dirty="0" err="1">
                <a:latin typeface="Arial Nova Cond" panose="020B0604020202020204" pitchFamily="34" charset="0"/>
              </a:rPr>
              <a:t>SFTéléméd</a:t>
            </a:r>
            <a:endParaRPr lang="fr-FR" sz="900" dirty="0">
              <a:latin typeface="Arial Nova Cond"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764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33">
            <a:extLst>
              <a:ext uri="{FF2B5EF4-FFF2-40B4-BE49-F238E27FC236}">
                <a16:creationId xmlns:a16="http://schemas.microsoft.com/office/drawing/2014/main" xmlns="" id="{76010B19-FF9F-4CC0-9FB3-DF55BDEE4B09}"/>
              </a:ext>
            </a:extLst>
          </p:cNvPr>
          <p:cNvSpPr/>
          <p:nvPr/>
        </p:nvSpPr>
        <p:spPr>
          <a:xfrm>
            <a:off x="-8106" y="0"/>
            <a:ext cx="5357467" cy="614039"/>
          </a:xfrm>
          <a:custGeom>
            <a:avLst/>
            <a:gdLst/>
            <a:ahLst/>
            <a:cxnLst/>
            <a:rect l="l" t="t" r="r" b="b"/>
            <a:pathLst>
              <a:path w="5328285" h="2337435">
                <a:moveTo>
                  <a:pt x="0" y="2336876"/>
                </a:moveTo>
                <a:lnTo>
                  <a:pt x="5328005" y="2336876"/>
                </a:lnTo>
                <a:lnTo>
                  <a:pt x="5328005" y="0"/>
                </a:lnTo>
                <a:lnTo>
                  <a:pt x="0" y="0"/>
                </a:lnTo>
                <a:lnTo>
                  <a:pt x="0" y="2336876"/>
                </a:lnTo>
                <a:close/>
              </a:path>
            </a:pathLst>
          </a:custGeom>
          <a:solidFill>
            <a:srgbClr val="8BC53C"/>
          </a:solidFill>
        </p:spPr>
        <p:txBody>
          <a:bodyPr wrap="square" lIns="0" tIns="0" rIns="0" bIns="0" rtlCol="0"/>
          <a:lstStyle/>
          <a:p>
            <a:endParaRPr dirty="0">
              <a:solidFill>
                <a:srgbClr val="F5BE3A"/>
              </a:solidFill>
              <a:latin typeface="Gill Sans Nova" panose="020B0602020104020203" pitchFamily="34" charset="0"/>
            </a:endParaRPr>
          </a:p>
        </p:txBody>
      </p:sp>
      <p:sp>
        <p:nvSpPr>
          <p:cNvPr id="6" name="Rectangle 5">
            <a:extLst>
              <a:ext uri="{FF2B5EF4-FFF2-40B4-BE49-F238E27FC236}">
                <a16:creationId xmlns:a16="http://schemas.microsoft.com/office/drawing/2014/main" xmlns="" id="{7F3BCE03-5210-44C4-8555-B5AFC7D41F10}"/>
              </a:ext>
            </a:extLst>
          </p:cNvPr>
          <p:cNvSpPr/>
          <p:nvPr/>
        </p:nvSpPr>
        <p:spPr>
          <a:xfrm>
            <a:off x="-8106" y="6981825"/>
            <a:ext cx="5338013" cy="581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xmlns="" id="{D40F5A76-1141-4333-887B-8856B79B71AD}"/>
              </a:ext>
            </a:extLst>
          </p:cNvPr>
          <p:cNvSpPr/>
          <p:nvPr/>
        </p:nvSpPr>
        <p:spPr>
          <a:xfrm>
            <a:off x="0" y="7324979"/>
            <a:ext cx="5349361" cy="229302"/>
          </a:xfrm>
          <a:prstGeom prst="rect">
            <a:avLst/>
          </a:prstGeom>
          <a:solidFill>
            <a:srgbClr val="00B6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Gill Sans Nova" panose="020B0602020104020203" pitchFamily="34" charset="0"/>
            </a:endParaRPr>
          </a:p>
        </p:txBody>
      </p:sp>
      <p:sp>
        <p:nvSpPr>
          <p:cNvPr id="87" name="object 87"/>
          <p:cNvSpPr/>
          <p:nvPr/>
        </p:nvSpPr>
        <p:spPr>
          <a:xfrm>
            <a:off x="4389513" y="-28575"/>
            <a:ext cx="940394" cy="553421"/>
          </a:xfrm>
          <a:prstGeom prst="rect">
            <a:avLst/>
          </a:prstGeom>
          <a:blipFill>
            <a:blip r:embed="rId2" cstate="print"/>
            <a:stretch>
              <a:fillRect/>
            </a:stretch>
          </a:blipFill>
        </p:spPr>
        <p:txBody>
          <a:bodyPr wrap="square" lIns="0" tIns="0" rIns="0" bIns="0" rtlCol="0"/>
          <a:lstStyle/>
          <a:p>
            <a:endParaRPr>
              <a:latin typeface="Gill Sans Nova" panose="020B0602020104020203" pitchFamily="34" charset="0"/>
            </a:endParaRPr>
          </a:p>
        </p:txBody>
      </p:sp>
      <p:sp>
        <p:nvSpPr>
          <p:cNvPr id="14" name="Rectangle 13">
            <a:extLst>
              <a:ext uri="{FF2B5EF4-FFF2-40B4-BE49-F238E27FC236}">
                <a16:creationId xmlns:a16="http://schemas.microsoft.com/office/drawing/2014/main" xmlns="" id="{77C560EC-3138-4CB3-A2F3-3332F431FAD3}"/>
              </a:ext>
            </a:extLst>
          </p:cNvPr>
          <p:cNvSpPr/>
          <p:nvPr/>
        </p:nvSpPr>
        <p:spPr>
          <a:xfrm>
            <a:off x="1958259" y="7324979"/>
            <a:ext cx="3371648" cy="261610"/>
          </a:xfrm>
          <a:prstGeom prst="rect">
            <a:avLst/>
          </a:prstGeom>
        </p:spPr>
        <p:txBody>
          <a:bodyPr wrap="square">
            <a:spAutoFit/>
          </a:bodyPr>
          <a:lstStyle/>
          <a:p>
            <a:pPr algn="r"/>
            <a:r>
              <a:rPr lang="fr-FR" sz="1100" dirty="0">
                <a:solidFill>
                  <a:schemeClr val="bg1"/>
                </a:solidFill>
                <a:latin typeface="Gill Sans Nova" panose="020B0602020104020203" pitchFamily="34" charset="0"/>
              </a:rPr>
              <a:t>Suivez nous sur twitter @</a:t>
            </a:r>
            <a:r>
              <a:rPr lang="fr-FR" sz="1100" dirty="0" err="1">
                <a:solidFill>
                  <a:schemeClr val="bg1"/>
                </a:solidFill>
                <a:latin typeface="Gill Sans Nova" panose="020B0602020104020203" pitchFamily="34" charset="0"/>
              </a:rPr>
              <a:t>sf_telemedecine</a:t>
            </a:r>
            <a:endParaRPr lang="fr-FR" sz="1100" dirty="0">
              <a:solidFill>
                <a:schemeClr val="bg1"/>
              </a:solidFill>
              <a:latin typeface="Gill Sans Nova" panose="020B0602020104020203" pitchFamily="34" charset="0"/>
            </a:endParaRPr>
          </a:p>
        </p:txBody>
      </p:sp>
      <p:graphicFrame>
        <p:nvGraphicFramePr>
          <p:cNvPr id="3" name="Tableau 2">
            <a:extLst>
              <a:ext uri="{FF2B5EF4-FFF2-40B4-BE49-F238E27FC236}">
                <a16:creationId xmlns:a16="http://schemas.microsoft.com/office/drawing/2014/main" xmlns="" id="{87C69785-5F69-48BC-9F9A-33C73DA44B68}"/>
              </a:ext>
            </a:extLst>
          </p:cNvPr>
          <p:cNvGraphicFramePr>
            <a:graphicFrameLocks noGrp="1"/>
          </p:cNvGraphicFramePr>
          <p:nvPr>
            <p:extLst>
              <p:ext uri="{D42A27DB-BD31-4B8C-83A1-F6EECF244321}">
                <p14:modId xmlns:p14="http://schemas.microsoft.com/office/powerpoint/2010/main" val="2636919437"/>
              </p:ext>
            </p:extLst>
          </p:nvPr>
        </p:nvGraphicFramePr>
        <p:xfrm>
          <a:off x="57000" y="671844"/>
          <a:ext cx="5220000" cy="6710676"/>
        </p:xfrm>
        <a:graphic>
          <a:graphicData uri="http://schemas.openxmlformats.org/drawingml/2006/table">
            <a:tbl>
              <a:tblPr firstRow="1" firstCol="1" bandRow="1">
                <a:tableStyleId>{5C22544A-7EE6-4342-B048-85BDC9FD1C3A}</a:tableStyleId>
              </a:tblPr>
              <a:tblGrid>
                <a:gridCol w="541589">
                  <a:extLst>
                    <a:ext uri="{9D8B030D-6E8A-4147-A177-3AD203B41FA5}">
                      <a16:colId xmlns:a16="http://schemas.microsoft.com/office/drawing/2014/main" xmlns="" val="1455194683"/>
                    </a:ext>
                  </a:extLst>
                </a:gridCol>
                <a:gridCol w="4678411">
                  <a:extLst>
                    <a:ext uri="{9D8B030D-6E8A-4147-A177-3AD203B41FA5}">
                      <a16:colId xmlns:a16="http://schemas.microsoft.com/office/drawing/2014/main" xmlns="" val="3510657597"/>
                    </a:ext>
                  </a:extLst>
                </a:gridCol>
              </a:tblGrid>
              <a:tr h="2880981">
                <a:tc>
                  <a:txBody>
                    <a:bodyPr/>
                    <a:lstStyle/>
                    <a:p>
                      <a:pPr>
                        <a:spcAft>
                          <a:spcPts val="0"/>
                        </a:spcAft>
                      </a:pPr>
                      <a:r>
                        <a:rPr lang="en-US" sz="1000" dirty="0">
                          <a:solidFill>
                            <a:schemeClr val="tx1"/>
                          </a:solidFill>
                          <a:effectLst/>
                          <a:latin typeface="Arial Nova Cond" panose="020B0506020202020204" pitchFamily="34" charset="0"/>
                        </a:rPr>
                        <a:t> </a:t>
                      </a:r>
                      <a:r>
                        <a:rPr lang="fr-FR" sz="1000" dirty="0">
                          <a:solidFill>
                            <a:schemeClr val="tx1"/>
                          </a:solidFill>
                          <a:effectLst/>
                          <a:latin typeface="Arial Nova Cond" panose="020B0506020202020204" pitchFamily="34" charset="0"/>
                        </a:rPr>
                        <a:t>15h00 </a:t>
                      </a:r>
                      <a:endPar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fr-FR" sz="1000" dirty="0">
                          <a:solidFill>
                            <a:schemeClr val="tx1"/>
                          </a:solidFill>
                          <a:effectLst/>
                          <a:latin typeface="Arial Nova Cond" panose="020B0506020202020204" pitchFamily="34" charset="0"/>
                        </a:rPr>
                        <a:t>Droit et usages en santé numérique - Questions réponses avec le collectif patients « jury citoyen »</a:t>
                      </a:r>
                    </a:p>
                    <a:p>
                      <a:pPr marL="0" marR="0" lvl="0" indent="0" defTabSz="914400" eaLnBrk="1" fontAlgn="auto" latinLnBrk="0" hangingPunct="1">
                        <a:lnSpc>
                          <a:spcPct val="100000"/>
                        </a:lnSpc>
                        <a:spcBef>
                          <a:spcPts val="0"/>
                        </a:spcBef>
                        <a:spcAft>
                          <a:spcPts val="0"/>
                        </a:spcAft>
                        <a:buClrTx/>
                        <a:buSzTx/>
                        <a:buFontTx/>
                        <a:buNone/>
                        <a:tabLst/>
                        <a:defRPr/>
                      </a:pPr>
                      <a:r>
                        <a:rPr lang="fr-FR" sz="1000" b="0" u="sng" dirty="0">
                          <a:solidFill>
                            <a:schemeClr val="tx1"/>
                          </a:solidFill>
                          <a:effectLst/>
                          <a:latin typeface="Arial Nova Cond" panose="020B0506020202020204" pitchFamily="34" charset="0"/>
                        </a:rPr>
                        <a:t>Modérateurs :</a:t>
                      </a:r>
                      <a:r>
                        <a:rPr lang="fr-FR" sz="1000" b="0" u="none" dirty="0">
                          <a:solidFill>
                            <a:schemeClr val="tx1"/>
                          </a:solidFill>
                          <a:effectLst/>
                          <a:latin typeface="Arial Nova Cond" panose="020B0506020202020204" pitchFamily="34" charset="0"/>
                        </a:rPr>
                        <a:t> </a:t>
                      </a:r>
                      <a:r>
                        <a:rPr lang="fr-FR" sz="1000" b="0" dirty="0">
                          <a:solidFill>
                            <a:schemeClr val="tx1"/>
                          </a:solidFill>
                          <a:effectLst/>
                          <a:latin typeface="Arial Nova Cond" panose="020B0506020202020204" pitchFamily="34" charset="0"/>
                        </a:rPr>
                        <a:t>Lydie Canipel – Secrétaire générale de la </a:t>
                      </a:r>
                      <a:r>
                        <a:rPr lang="fr-FR" sz="1000" b="0" dirty="0" err="1">
                          <a:solidFill>
                            <a:schemeClr val="tx1"/>
                          </a:solidFill>
                          <a:effectLst/>
                          <a:latin typeface="Arial Nova Cond" panose="020B0506020202020204" pitchFamily="34" charset="0"/>
                        </a:rPr>
                        <a:t>SFTéléméd</a:t>
                      </a:r>
                      <a:r>
                        <a:rPr lang="fr-FR" sz="1000" b="0" dirty="0">
                          <a:solidFill>
                            <a:schemeClr val="tx1"/>
                          </a:solidFill>
                          <a:effectLst/>
                          <a:latin typeface="Arial Nova Cond" panose="020B0506020202020204" pitchFamily="34" charset="0"/>
                        </a:rPr>
                        <a:t> et Alexandre Mathieu-Fritz – Coordonnateur du domaine sciences humaines et sociales de la </a:t>
                      </a:r>
                      <a:r>
                        <a:rPr lang="fr-FR" sz="1000" b="0" dirty="0" err="1">
                          <a:solidFill>
                            <a:schemeClr val="tx1"/>
                          </a:solidFill>
                          <a:effectLst/>
                          <a:latin typeface="Arial Nova Cond" panose="020B0506020202020204" pitchFamily="34" charset="0"/>
                        </a:rPr>
                        <a:t>SFTéléméd</a:t>
                      </a:r>
                      <a:endParaRPr lang="fr-FR" sz="1000" b="0" dirty="0">
                        <a:solidFill>
                          <a:schemeClr val="tx1"/>
                        </a:solidFill>
                        <a:effectLst/>
                        <a:latin typeface="Arial Nova Cond" panose="020B0506020202020204" pitchFamily="34" charset="0"/>
                      </a:endParaRPr>
                    </a:p>
                    <a:p>
                      <a:pPr>
                        <a:spcAft>
                          <a:spcPts val="0"/>
                        </a:spcAft>
                      </a:pPr>
                      <a:r>
                        <a:rPr lang="fr-FR" sz="1000" b="0" dirty="0">
                          <a:solidFill>
                            <a:schemeClr val="tx1"/>
                          </a:solidFill>
                          <a:effectLst/>
                          <a:latin typeface="Arial Nova Cond" panose="020B0506020202020204" pitchFamily="34" charset="0"/>
                        </a:rPr>
                        <a:t> </a:t>
                      </a:r>
                    </a:p>
                    <a:p>
                      <a:r>
                        <a:rPr lang="fr-FR" sz="1000" b="1" dirty="0">
                          <a:solidFill>
                            <a:srgbClr val="8BC53C"/>
                          </a:solidFill>
                          <a:effectLst/>
                          <a:latin typeface="Arial Nova Cond" panose="020B0506020202020204" pitchFamily="34" charset="0"/>
                          <a:ea typeface="+mn-ea"/>
                          <a:cs typeface="+mn-cs"/>
                        </a:rPr>
                        <a:t>La Télémédecine induit elle de nouveaux droits et devoirs du patient et du médecin ?</a:t>
                      </a:r>
                    </a:p>
                    <a:p>
                      <a:pPr>
                        <a:spcAft>
                          <a:spcPts val="0"/>
                        </a:spcAft>
                      </a:pPr>
                      <a:r>
                        <a:rPr lang="fr-FR" sz="1000" b="0" dirty="0">
                          <a:solidFill>
                            <a:schemeClr val="tx1"/>
                          </a:solidFill>
                          <a:effectLst/>
                          <a:latin typeface="Arial Nova Cond" panose="020B0506020202020204" pitchFamily="34" charset="0"/>
                        </a:rPr>
                        <a:t>Lina Williatte – </a:t>
                      </a:r>
                      <a:r>
                        <a:rPr lang="fr-FR" sz="1000" b="0" dirty="0">
                          <a:solidFill>
                            <a:schemeClr val="tx1"/>
                          </a:solidFill>
                          <a:effectLst/>
                          <a:latin typeface="Arial Nova Cond" panose="020B0506020202020204" pitchFamily="34" charset="0"/>
                          <a:ea typeface="+mn-ea"/>
                          <a:cs typeface="+mn-cs"/>
                        </a:rPr>
                        <a:t>Vice-Présidente de la </a:t>
                      </a:r>
                      <a:r>
                        <a:rPr lang="fr-FR" sz="1000" b="0" dirty="0" err="1">
                          <a:solidFill>
                            <a:schemeClr val="tx1"/>
                          </a:solidFill>
                          <a:effectLst/>
                          <a:latin typeface="Arial Nova Cond" panose="020B0506020202020204" pitchFamily="34" charset="0"/>
                          <a:ea typeface="+mn-ea"/>
                          <a:cs typeface="+mn-cs"/>
                        </a:rPr>
                        <a:t>SFTéléméd</a:t>
                      </a:r>
                      <a:r>
                        <a:rPr lang="fr-FR" sz="1000" b="0" dirty="0">
                          <a:solidFill>
                            <a:schemeClr val="tx1"/>
                          </a:solidFill>
                          <a:effectLst/>
                          <a:latin typeface="Arial Nova Cond" panose="020B0506020202020204" pitchFamily="34" charset="0"/>
                          <a:ea typeface="+mn-ea"/>
                          <a:cs typeface="+mn-cs"/>
                        </a:rPr>
                        <a:t>. </a:t>
                      </a:r>
                      <a:endParaRPr lang="fr-FR" sz="1000" b="0" dirty="0">
                        <a:solidFill>
                          <a:schemeClr val="tx1"/>
                        </a:solidFill>
                        <a:effectLst/>
                        <a:latin typeface="Arial Nova Cond" panose="020B0506020202020204" pitchFamily="34" charset="0"/>
                      </a:endParaRPr>
                    </a:p>
                    <a:p>
                      <a:pPr>
                        <a:spcAft>
                          <a:spcPts val="0"/>
                        </a:spcAft>
                      </a:pPr>
                      <a:r>
                        <a:rPr lang="fr-FR" sz="1000" b="1" dirty="0">
                          <a:solidFill>
                            <a:srgbClr val="8BC53C"/>
                          </a:solidFill>
                          <a:effectLst/>
                          <a:latin typeface="Arial Nova Cond" panose="020B0506020202020204" pitchFamily="34" charset="0"/>
                        </a:rPr>
                        <a:t>L’éthique dans les applications digitales en santé</a:t>
                      </a:r>
                    </a:p>
                    <a:p>
                      <a:r>
                        <a:rPr lang="fr-FR" sz="1000" b="0" dirty="0">
                          <a:solidFill>
                            <a:schemeClr val="tx1"/>
                          </a:solidFill>
                          <a:effectLst/>
                          <a:latin typeface="Arial Nova Cond" panose="020B0506020202020204" pitchFamily="34" charset="0"/>
                        </a:rPr>
                        <a:t>Jérôme Béranger – </a:t>
                      </a:r>
                      <a:r>
                        <a:rPr lang="fr-FR" sz="1000" b="0" dirty="0">
                          <a:solidFill>
                            <a:schemeClr val="tx1"/>
                          </a:solidFill>
                          <a:effectLst/>
                          <a:latin typeface="Arial Nova Cond" panose="020B0506020202020204" pitchFamily="34" charset="0"/>
                          <a:ea typeface="+mn-ea"/>
                          <a:cs typeface="+mn-cs"/>
                        </a:rPr>
                        <a:t>Co-fondateur et CSO du label ADEL (</a:t>
                      </a:r>
                      <a:r>
                        <a:rPr lang="fr-FR" sz="1000" b="0" i="1" dirty="0" err="1">
                          <a:solidFill>
                            <a:schemeClr val="tx1"/>
                          </a:solidFill>
                          <a:effectLst/>
                          <a:latin typeface="Arial Nova Cond" panose="020B0506020202020204" pitchFamily="34" charset="0"/>
                          <a:ea typeface="+mn-ea"/>
                          <a:cs typeface="+mn-cs"/>
                        </a:rPr>
                        <a:t>Algorithm</a:t>
                      </a:r>
                      <a:r>
                        <a:rPr lang="fr-FR" sz="1000" b="0" i="1" dirty="0">
                          <a:solidFill>
                            <a:schemeClr val="tx1"/>
                          </a:solidFill>
                          <a:effectLst/>
                          <a:latin typeface="Arial Nova Cond" panose="020B0506020202020204" pitchFamily="34" charset="0"/>
                          <a:ea typeface="+mn-ea"/>
                          <a:cs typeface="+mn-cs"/>
                        </a:rPr>
                        <a:t> Data </a:t>
                      </a:r>
                      <a:r>
                        <a:rPr lang="fr-FR" sz="1000" b="0" i="1" dirty="0" err="1">
                          <a:solidFill>
                            <a:schemeClr val="tx1"/>
                          </a:solidFill>
                          <a:effectLst/>
                          <a:latin typeface="Arial Nova Cond" panose="020B0506020202020204" pitchFamily="34" charset="0"/>
                          <a:ea typeface="+mn-ea"/>
                          <a:cs typeface="+mn-cs"/>
                        </a:rPr>
                        <a:t>Ethics</a:t>
                      </a:r>
                      <a:r>
                        <a:rPr lang="fr-FR" sz="1000" b="0" i="1" dirty="0">
                          <a:solidFill>
                            <a:schemeClr val="tx1"/>
                          </a:solidFill>
                          <a:effectLst/>
                          <a:latin typeface="Arial Nova Cond" panose="020B0506020202020204" pitchFamily="34" charset="0"/>
                          <a:ea typeface="+mn-ea"/>
                          <a:cs typeface="+mn-cs"/>
                        </a:rPr>
                        <a:t> Label</a:t>
                      </a:r>
                      <a:r>
                        <a:rPr lang="fr-FR" sz="1000" b="0" dirty="0">
                          <a:solidFill>
                            <a:schemeClr val="tx1"/>
                          </a:solidFill>
                          <a:effectLst/>
                          <a:latin typeface="Arial Nova Cond" panose="020B0506020202020204" pitchFamily="34" charset="0"/>
                          <a:ea typeface="+mn-ea"/>
                          <a:cs typeface="+mn-cs"/>
                        </a:rPr>
                        <a:t>)</a:t>
                      </a:r>
                    </a:p>
                    <a:p>
                      <a:r>
                        <a:rPr lang="fr-FR" sz="1000" b="1" dirty="0">
                          <a:solidFill>
                            <a:srgbClr val="8BC53C"/>
                          </a:solidFill>
                          <a:effectLst/>
                          <a:latin typeface="Arial Nova Cond" panose="020B0506020202020204" pitchFamily="34" charset="0"/>
                          <a:ea typeface="+mn-ea"/>
                          <a:cs typeface="+mn-cs"/>
                        </a:rPr>
                        <a:t>Paternalisme numérique et santé dans une société maillée </a:t>
                      </a:r>
                      <a:endParaRPr lang="fr-FR" sz="1000" b="0" dirty="0">
                        <a:solidFill>
                          <a:srgbClr val="8BC53C"/>
                        </a:solidFill>
                        <a:effectLst/>
                        <a:latin typeface="Arial Nova Cond" panose="020B0506020202020204" pitchFamily="34" charset="0"/>
                        <a:ea typeface="+mn-ea"/>
                        <a:cs typeface="Times New Roman" panose="02020603050405020304" pitchFamily="18" charset="0"/>
                      </a:endParaRPr>
                    </a:p>
                    <a:p>
                      <a:r>
                        <a:rPr lang="fr-FR" sz="1000" b="0" dirty="0">
                          <a:solidFill>
                            <a:schemeClr val="tx1"/>
                          </a:solidFill>
                          <a:effectLst/>
                          <a:latin typeface="Arial Nova Cond" panose="020B0506020202020204" pitchFamily="34" charset="0"/>
                          <a:ea typeface="+mn-ea"/>
                          <a:cs typeface="+mn-cs"/>
                        </a:rPr>
                        <a:t>Alain </a:t>
                      </a:r>
                      <a:r>
                        <a:rPr lang="fr-FR" sz="1000" b="0" dirty="0" err="1">
                          <a:solidFill>
                            <a:schemeClr val="tx1"/>
                          </a:solidFill>
                          <a:effectLst/>
                          <a:latin typeface="Arial Nova Cond" panose="020B0506020202020204" pitchFamily="34" charset="0"/>
                          <a:ea typeface="+mn-ea"/>
                          <a:cs typeface="+mn-cs"/>
                        </a:rPr>
                        <a:t>Loute</a:t>
                      </a:r>
                      <a:r>
                        <a:rPr lang="fr-FR" sz="1000" b="0" dirty="0">
                          <a:solidFill>
                            <a:schemeClr val="tx1"/>
                          </a:solidFill>
                          <a:effectLst/>
                          <a:latin typeface="Arial Nova Cond" panose="020B0506020202020204" pitchFamily="34" charset="0"/>
                          <a:ea typeface="+mn-ea"/>
                          <a:cs typeface="+mn-cs"/>
                        </a:rPr>
                        <a:t> – Maître de conférences, Centre d’éthique médicale, Labo ETHICS EA 7446, Université Catholique de Lille, </a:t>
                      </a:r>
                      <a:r>
                        <a:rPr lang="fr-FR" sz="1000" b="0" dirty="0" err="1">
                          <a:solidFill>
                            <a:schemeClr val="tx1"/>
                          </a:solidFill>
                          <a:effectLst/>
                          <a:latin typeface="Arial Nova Cond" panose="020B0506020202020204" pitchFamily="34" charset="0"/>
                          <a:ea typeface="+mn-ea"/>
                          <a:cs typeface="+mn-cs"/>
                        </a:rPr>
                        <a:t>co-titulaire</a:t>
                      </a:r>
                      <a:r>
                        <a:rPr lang="fr-FR" sz="1000" b="0" dirty="0">
                          <a:solidFill>
                            <a:schemeClr val="tx1"/>
                          </a:solidFill>
                          <a:effectLst/>
                          <a:latin typeface="Arial Nova Cond" panose="020B0506020202020204" pitchFamily="34" charset="0"/>
                          <a:ea typeface="+mn-ea"/>
                          <a:cs typeface="+mn-cs"/>
                        </a:rPr>
                        <a:t> de la Chaire </a:t>
                      </a:r>
                      <a:r>
                        <a:rPr lang="fr-FR" sz="1000" b="0" i="1" dirty="0">
                          <a:solidFill>
                            <a:schemeClr val="tx1"/>
                          </a:solidFill>
                          <a:effectLst/>
                          <a:latin typeface="Arial Nova Cond" panose="020B0506020202020204" pitchFamily="34" charset="0"/>
                          <a:ea typeface="+mn-ea"/>
                          <a:cs typeface="+mn-cs"/>
                        </a:rPr>
                        <a:t>Droit et éthique de la santé numérique</a:t>
                      </a:r>
                    </a:p>
                    <a:p>
                      <a:pPr marL="0" marR="0" lvl="0" indent="0" defTabSz="914400" eaLnBrk="1" fontAlgn="auto" latinLnBrk="0" hangingPunct="1">
                        <a:lnSpc>
                          <a:spcPct val="100000"/>
                        </a:lnSpc>
                        <a:spcBef>
                          <a:spcPts val="0"/>
                        </a:spcBef>
                        <a:spcAft>
                          <a:spcPts val="0"/>
                        </a:spcAft>
                        <a:buClrTx/>
                        <a:buSzTx/>
                        <a:buFontTx/>
                        <a:buNone/>
                        <a:tabLst/>
                        <a:defRPr/>
                      </a:pPr>
                      <a:r>
                        <a:rPr lang="fr-FR" sz="1000" b="1" dirty="0">
                          <a:solidFill>
                            <a:srgbClr val="8BC53C"/>
                          </a:solidFill>
                          <a:effectLst/>
                          <a:latin typeface="Arial Nova Cond" panose="020B0506020202020204" pitchFamily="34" charset="0"/>
                          <a:ea typeface="+mn-ea"/>
                          <a:cs typeface="+mn-cs"/>
                        </a:rPr>
                        <a:t>Comment la télémédecine et la télésanté contribuent à transformer l'expérience subjective de la maladie et "le travail du patient". Le point de vue du sociologue. </a:t>
                      </a:r>
                    </a:p>
                    <a:p>
                      <a:pPr marL="0" marR="0" lvl="0" indent="0" defTabSz="914400" eaLnBrk="1" fontAlgn="auto" latinLnBrk="0" hangingPunct="1">
                        <a:lnSpc>
                          <a:spcPct val="100000"/>
                        </a:lnSpc>
                        <a:spcBef>
                          <a:spcPts val="0"/>
                        </a:spcBef>
                        <a:spcAft>
                          <a:spcPts val="0"/>
                        </a:spcAft>
                        <a:buClrTx/>
                        <a:buSzTx/>
                        <a:buFontTx/>
                        <a:buNone/>
                        <a:tabLst/>
                        <a:defRPr/>
                      </a:pPr>
                      <a:r>
                        <a:rPr lang="fr-FR" sz="1000" b="0" dirty="0">
                          <a:solidFill>
                            <a:schemeClr val="tx1"/>
                          </a:solidFill>
                          <a:effectLst/>
                          <a:latin typeface="Arial Nova Cond" panose="020B0506020202020204" pitchFamily="34" charset="0"/>
                          <a:ea typeface="+mn-ea"/>
                          <a:cs typeface="+mn-cs"/>
                        </a:rPr>
                        <a:t>Alexandre Mathieu-Fritz – Professeur de sociologie (UPEM), Laboratoire Techniques Territoires et Sociétés (UMR CNRS 8134)  </a:t>
                      </a:r>
                    </a:p>
                    <a:p>
                      <a:endParaRPr lang="fr-FR" sz="1000" b="0" dirty="0">
                        <a:solidFill>
                          <a:schemeClr val="tx1"/>
                        </a:solidFill>
                        <a:effectLst/>
                        <a:latin typeface="Arial Nova Cond" panose="020B0506020202020204" pitchFamily="34" charset="0"/>
                        <a:ea typeface="+mn-ea"/>
                        <a:cs typeface="+mn-cs"/>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976919463"/>
                  </a:ext>
                </a:extLst>
              </a:tr>
              <a:tr h="3098755">
                <a:tc>
                  <a:txBody>
                    <a:bodyPr/>
                    <a:lstStyle/>
                    <a:p>
                      <a:pPr marL="1348740" indent="-1348740">
                        <a:spcAft>
                          <a:spcPts val="0"/>
                        </a:spcAft>
                      </a:pPr>
                      <a:r>
                        <a:rPr lang="en-US" sz="1000" dirty="0">
                          <a:solidFill>
                            <a:schemeClr val="tx1"/>
                          </a:solidFill>
                          <a:effectLst/>
                          <a:latin typeface="Arial Nova Cond" panose="020B0506020202020204" pitchFamily="34" charset="0"/>
                        </a:rPr>
                        <a:t>16h00 </a:t>
                      </a:r>
                      <a:endPar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fr-FR" sz="1000" b="1" dirty="0" err="1">
                          <a:solidFill>
                            <a:schemeClr val="dk1"/>
                          </a:solidFill>
                          <a:effectLst/>
                          <a:latin typeface="Arial Nova Cond" panose="020B0506020202020204" pitchFamily="34" charset="0"/>
                          <a:ea typeface="+mn-ea"/>
                          <a:cs typeface="+mn-cs"/>
                        </a:rPr>
                        <a:t>Téléexpertise</a:t>
                      </a:r>
                      <a:r>
                        <a:rPr lang="fr-FR" sz="1000" b="1" dirty="0">
                          <a:solidFill>
                            <a:schemeClr val="dk1"/>
                          </a:solidFill>
                          <a:effectLst/>
                          <a:latin typeface="Arial Nova Cond" panose="020B0506020202020204" pitchFamily="34" charset="0"/>
                          <a:ea typeface="+mn-ea"/>
                          <a:cs typeface="+mn-cs"/>
                        </a:rPr>
                        <a:t> en Afrique (Nord-Sud, Sud-Sud)</a:t>
                      </a:r>
                    </a:p>
                    <a:p>
                      <a:pPr>
                        <a:spcAft>
                          <a:spcPts val="0"/>
                        </a:spcAft>
                      </a:pPr>
                      <a:r>
                        <a:rPr lang="fr-FR" sz="1000" b="0" u="sng" dirty="0">
                          <a:solidFill>
                            <a:schemeClr val="tx1"/>
                          </a:solidFill>
                          <a:effectLst/>
                          <a:latin typeface="Arial Nova Cond" panose="020B0506020202020204" pitchFamily="34" charset="0"/>
                        </a:rPr>
                        <a:t>Modérateurs :</a:t>
                      </a:r>
                      <a:r>
                        <a:rPr lang="fr-FR" sz="1000" b="0" u="none" dirty="0">
                          <a:solidFill>
                            <a:schemeClr val="tx1"/>
                          </a:solidFill>
                          <a:effectLst/>
                          <a:latin typeface="Arial Nova Cond" panose="020B0506020202020204" pitchFamily="34" charset="0"/>
                        </a:rPr>
                        <a:t> </a:t>
                      </a:r>
                      <a:r>
                        <a:rPr lang="fr-FR" sz="1000" b="0" dirty="0">
                          <a:solidFill>
                            <a:schemeClr val="tx1"/>
                          </a:solidFill>
                          <a:effectLst/>
                          <a:latin typeface="Arial Nova Cond" panose="020B0506020202020204" pitchFamily="34" charset="0"/>
                        </a:rPr>
                        <a:t>Pierre Simon – Past-président de la </a:t>
                      </a:r>
                      <a:r>
                        <a:rPr lang="fr-FR" sz="1000" b="0" dirty="0" err="1">
                          <a:solidFill>
                            <a:schemeClr val="tx1"/>
                          </a:solidFill>
                          <a:effectLst/>
                          <a:latin typeface="Arial Nova Cond" panose="020B0506020202020204" pitchFamily="34" charset="0"/>
                        </a:rPr>
                        <a:t>SFTéléméd</a:t>
                      </a:r>
                      <a:r>
                        <a:rPr lang="fr-FR" sz="1000" b="0" dirty="0">
                          <a:solidFill>
                            <a:schemeClr val="tx1"/>
                          </a:solidFill>
                          <a:effectLst/>
                          <a:latin typeface="Arial Nova Cond" panose="020B0506020202020204" pitchFamily="34" charset="0"/>
                        </a:rPr>
                        <a:t> et </a:t>
                      </a:r>
                      <a:r>
                        <a:rPr lang="fr-FR" sz="1000" b="0" dirty="0">
                          <a:solidFill>
                            <a:schemeClr val="dk1"/>
                          </a:solidFill>
                          <a:effectLst/>
                          <a:latin typeface="Arial Nova Cond" panose="020B0506020202020204" pitchFamily="34" charset="0"/>
                          <a:ea typeface="+mn-ea"/>
                          <a:cs typeface="+mn-cs"/>
                        </a:rPr>
                        <a:t>Jochen Hans </a:t>
                      </a:r>
                      <a:r>
                        <a:rPr lang="fr-FR" sz="1000" b="0" dirty="0" err="1">
                          <a:solidFill>
                            <a:schemeClr val="dk1"/>
                          </a:solidFill>
                          <a:effectLst/>
                          <a:latin typeface="Arial Nova Cond" panose="020B0506020202020204" pitchFamily="34" charset="0"/>
                          <a:ea typeface="+mn-ea"/>
                          <a:cs typeface="+mn-cs"/>
                        </a:rPr>
                        <a:t>Brauns</a:t>
                      </a:r>
                      <a:r>
                        <a:rPr lang="fr-FR" sz="1000" b="0" dirty="0">
                          <a:solidFill>
                            <a:schemeClr val="dk1"/>
                          </a:solidFill>
                          <a:effectLst/>
                          <a:latin typeface="Arial Nova Cond" panose="020B0506020202020204" pitchFamily="34" charset="0"/>
                          <a:ea typeface="+mn-ea"/>
                          <a:cs typeface="+mn-cs"/>
                        </a:rPr>
                        <a:t>, Past-président de la Société Allemande de Té</a:t>
                      </a:r>
                      <a:r>
                        <a:rPr lang="fr-FR" sz="1000" dirty="0">
                          <a:solidFill>
                            <a:schemeClr val="dk1"/>
                          </a:solidFill>
                          <a:effectLst/>
                          <a:latin typeface="Arial Nova Cond" panose="020B0506020202020204" pitchFamily="34" charset="0"/>
                          <a:ea typeface="+mn-ea"/>
                          <a:cs typeface="+mn-cs"/>
                        </a:rPr>
                        <a:t>lémédecine</a:t>
                      </a:r>
                      <a:endParaRPr lang="fr-FR" sz="1000" dirty="0">
                        <a:solidFill>
                          <a:schemeClr val="tx1"/>
                        </a:solidFill>
                        <a:effectLst/>
                        <a:latin typeface="Arial Nova Cond" panose="020B0506020202020204" pitchFamily="34" charset="0"/>
                      </a:endParaRPr>
                    </a:p>
                    <a:p>
                      <a:pPr>
                        <a:spcAft>
                          <a:spcPts val="0"/>
                        </a:spcAft>
                      </a:pPr>
                      <a:endParaRPr lang="fr-FR" sz="1000" dirty="0">
                        <a:solidFill>
                          <a:schemeClr val="tx1"/>
                        </a:solidFill>
                        <a:effectLst/>
                        <a:latin typeface="Arial Nova Cond" panose="020B0506020202020204" pitchFamily="34" charset="0"/>
                        <a:ea typeface="+mn-ea"/>
                        <a:cs typeface="+mn-cs"/>
                      </a:endParaRPr>
                    </a:p>
                    <a:p>
                      <a:pPr>
                        <a:spcAft>
                          <a:spcPts val="0"/>
                        </a:spcAft>
                      </a:pPr>
                      <a:r>
                        <a:rPr lang="fr-FR" sz="1000" b="1" dirty="0">
                          <a:solidFill>
                            <a:srgbClr val="8BC53C"/>
                          </a:solidFill>
                          <a:effectLst/>
                          <a:latin typeface="Arial Nova Cond" panose="020B0506020202020204" pitchFamily="34" charset="0"/>
                          <a:ea typeface="+mn-ea"/>
                          <a:cs typeface="+mn-cs"/>
                        </a:rPr>
                        <a:t>Place de la CMU dans le déploiement de la </a:t>
                      </a:r>
                      <a:r>
                        <a:rPr lang="fr-FR" sz="1000" b="1" dirty="0" err="1">
                          <a:solidFill>
                            <a:srgbClr val="8BC53C"/>
                          </a:solidFill>
                          <a:effectLst/>
                          <a:latin typeface="Arial Nova Cond" panose="020B0506020202020204" pitchFamily="34" charset="0"/>
                          <a:ea typeface="+mn-ea"/>
                          <a:cs typeface="+mn-cs"/>
                        </a:rPr>
                        <a:t>téléexpertise</a:t>
                      </a:r>
                      <a:r>
                        <a:rPr lang="fr-FR" sz="1000" b="1" dirty="0">
                          <a:solidFill>
                            <a:srgbClr val="8BC53C"/>
                          </a:solidFill>
                          <a:effectLst/>
                          <a:latin typeface="Arial Nova Cond" panose="020B0506020202020204" pitchFamily="34" charset="0"/>
                          <a:ea typeface="+mn-ea"/>
                          <a:cs typeface="+mn-cs"/>
                        </a:rPr>
                        <a:t> médicale au Sénégal</a:t>
                      </a:r>
                      <a:endParaRPr lang="fr-FR" sz="1000" b="1" dirty="0">
                        <a:solidFill>
                          <a:srgbClr val="8BC53C"/>
                        </a:solidFill>
                        <a:effectLst/>
                        <a:latin typeface="Arial Nova Cond" panose="020B0506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lang="fr-FR" sz="1000" b="0" dirty="0" err="1">
                          <a:solidFill>
                            <a:schemeClr val="dk1"/>
                          </a:solidFill>
                          <a:effectLst/>
                          <a:latin typeface="Arial Nova Cond" panose="020B0506020202020204" pitchFamily="34" charset="0"/>
                          <a:ea typeface="+mn-ea"/>
                          <a:cs typeface="+mn-cs"/>
                        </a:rPr>
                        <a:t>Mbayang</a:t>
                      </a:r>
                      <a:r>
                        <a:rPr lang="fr-FR" sz="1000" b="0" dirty="0">
                          <a:solidFill>
                            <a:schemeClr val="dk1"/>
                          </a:solidFill>
                          <a:effectLst/>
                          <a:latin typeface="Arial Nova Cond" panose="020B0506020202020204" pitchFamily="34" charset="0"/>
                          <a:ea typeface="+mn-ea"/>
                          <a:cs typeface="+mn-cs"/>
                        </a:rPr>
                        <a:t> Ndiaye Niang – Association Sénégalaise de la Santé numérique</a:t>
                      </a:r>
                    </a:p>
                    <a:p>
                      <a:r>
                        <a:rPr lang="fr-FR" sz="1000" b="1" dirty="0">
                          <a:solidFill>
                            <a:srgbClr val="8BC53C"/>
                          </a:solidFill>
                          <a:effectLst/>
                          <a:latin typeface="Arial Nova Cond" panose="020B0506020202020204" pitchFamily="34" charset="0"/>
                          <a:ea typeface="+mn-ea"/>
                          <a:cs typeface="+mn-cs"/>
                        </a:rPr>
                        <a:t>Les priorités du plan marocain de télémédecine en 2018 : place de la </a:t>
                      </a:r>
                      <a:r>
                        <a:rPr lang="fr-FR" sz="1000" b="1" dirty="0" err="1">
                          <a:solidFill>
                            <a:srgbClr val="8BC53C"/>
                          </a:solidFill>
                          <a:effectLst/>
                          <a:latin typeface="Arial Nova Cond" panose="020B0506020202020204" pitchFamily="34" charset="0"/>
                          <a:ea typeface="+mn-ea"/>
                          <a:cs typeface="+mn-cs"/>
                        </a:rPr>
                        <a:t>téléexpertise</a:t>
                      </a:r>
                      <a:r>
                        <a:rPr lang="fr-FR" sz="1000" b="1" dirty="0">
                          <a:solidFill>
                            <a:srgbClr val="8BC53C"/>
                          </a:solidFill>
                          <a:effectLst/>
                          <a:latin typeface="Arial Nova Cond" panose="020B0506020202020204" pitchFamily="34" charset="0"/>
                          <a:ea typeface="+mn-ea"/>
                          <a:cs typeface="+mn-cs"/>
                        </a:rPr>
                        <a:t> </a:t>
                      </a:r>
                    </a:p>
                    <a:p>
                      <a:r>
                        <a:rPr lang="fr-FR" sz="1000" b="0" dirty="0">
                          <a:solidFill>
                            <a:schemeClr val="dk1"/>
                          </a:solidFill>
                          <a:effectLst/>
                          <a:latin typeface="Arial Nova Cond" panose="020B0506020202020204" pitchFamily="34" charset="0"/>
                          <a:ea typeface="+mn-ea"/>
                          <a:cs typeface="+mn-cs"/>
                        </a:rPr>
                        <a:t>Fatima Alaoui – Société Marocaine de Télémédecine </a:t>
                      </a:r>
                    </a:p>
                    <a:p>
                      <a:r>
                        <a:rPr lang="fr-FR" sz="1000" b="1" dirty="0">
                          <a:solidFill>
                            <a:srgbClr val="8BC53C"/>
                          </a:solidFill>
                          <a:effectLst/>
                          <a:latin typeface="Arial Nova Cond" panose="020B0506020202020204" pitchFamily="34" charset="0"/>
                          <a:ea typeface="+mn-ea"/>
                          <a:cs typeface="+mn-cs"/>
                        </a:rPr>
                        <a:t>L’évolution de la </a:t>
                      </a:r>
                      <a:r>
                        <a:rPr lang="fr-FR" sz="1000" b="1" dirty="0" err="1">
                          <a:solidFill>
                            <a:srgbClr val="8BC53C"/>
                          </a:solidFill>
                          <a:effectLst/>
                          <a:latin typeface="Arial Nova Cond" panose="020B0506020202020204" pitchFamily="34" charset="0"/>
                          <a:ea typeface="+mn-ea"/>
                          <a:cs typeface="+mn-cs"/>
                        </a:rPr>
                        <a:t>téléexpertise</a:t>
                      </a:r>
                      <a:r>
                        <a:rPr lang="fr-FR" sz="1000" b="1" dirty="0">
                          <a:solidFill>
                            <a:srgbClr val="8BC53C"/>
                          </a:solidFill>
                          <a:effectLst/>
                          <a:latin typeface="Arial Nova Cond" panose="020B0506020202020204" pitchFamily="34" charset="0"/>
                          <a:ea typeface="+mn-ea"/>
                          <a:cs typeface="+mn-cs"/>
                        </a:rPr>
                        <a:t> cardiologique en Côte d’Ivoire avec la plateforme </a:t>
                      </a:r>
                      <a:r>
                        <a:rPr lang="fr-FR" sz="1000" b="1" dirty="0" err="1">
                          <a:solidFill>
                            <a:srgbClr val="8BC53C"/>
                          </a:solidFill>
                          <a:effectLst/>
                          <a:latin typeface="Arial Nova Cond" panose="020B0506020202020204" pitchFamily="34" charset="0"/>
                          <a:ea typeface="+mn-ea"/>
                          <a:cs typeface="+mn-cs"/>
                        </a:rPr>
                        <a:t>ResoDoc</a:t>
                      </a:r>
                      <a:r>
                        <a:rPr lang="fr-FR" sz="1000" b="1" dirty="0">
                          <a:solidFill>
                            <a:srgbClr val="8BC53C"/>
                          </a:solidFill>
                          <a:effectLst/>
                          <a:latin typeface="Arial Nova Cond" panose="020B0506020202020204" pitchFamily="34" charset="0"/>
                          <a:ea typeface="+mn-ea"/>
                          <a:cs typeface="+mn-cs"/>
                        </a:rPr>
                        <a:t> </a:t>
                      </a:r>
                    </a:p>
                    <a:p>
                      <a:r>
                        <a:rPr lang="fr-FR" sz="1000" b="0" dirty="0">
                          <a:solidFill>
                            <a:schemeClr val="dk1"/>
                          </a:solidFill>
                          <a:effectLst/>
                          <a:latin typeface="Arial Nova Cond" panose="020B0506020202020204" pitchFamily="34" charset="0"/>
                          <a:ea typeface="+mn-ea"/>
                          <a:cs typeface="+mn-cs"/>
                        </a:rPr>
                        <a:t>Florent Kouakou </a:t>
                      </a:r>
                      <a:r>
                        <a:rPr lang="fr-FR" sz="1000" b="0" dirty="0" err="1">
                          <a:solidFill>
                            <a:schemeClr val="dk1"/>
                          </a:solidFill>
                          <a:effectLst/>
                          <a:latin typeface="Arial Nova Cond" panose="020B0506020202020204" pitchFamily="34" charset="0"/>
                          <a:ea typeface="+mn-ea"/>
                          <a:cs typeface="+mn-cs"/>
                        </a:rPr>
                        <a:t>Diby</a:t>
                      </a:r>
                      <a:r>
                        <a:rPr lang="fr-FR" sz="1000" b="0" dirty="0">
                          <a:solidFill>
                            <a:schemeClr val="dk1"/>
                          </a:solidFill>
                          <a:effectLst/>
                          <a:latin typeface="Arial Nova Cond" panose="020B0506020202020204" pitchFamily="34" charset="0"/>
                          <a:ea typeface="+mn-ea"/>
                          <a:cs typeface="+mn-cs"/>
                        </a:rPr>
                        <a:t> – Président de la Société Ivoirienne de Télémédecine, représentant de la SFT en Côte d’Ivoire</a:t>
                      </a:r>
                    </a:p>
                    <a:p>
                      <a:r>
                        <a:rPr lang="fr-FR" sz="1000" b="0" dirty="0">
                          <a:solidFill>
                            <a:schemeClr val="dk1"/>
                          </a:solidFill>
                          <a:effectLst/>
                          <a:latin typeface="Arial Nova Cond" panose="020B0506020202020204" pitchFamily="34" charset="0"/>
                          <a:ea typeface="+mn-ea"/>
                          <a:cs typeface="+mn-cs"/>
                        </a:rPr>
                        <a:t>Christophe </a:t>
                      </a:r>
                      <a:r>
                        <a:rPr lang="fr-FR" sz="1000" b="0" dirty="0" err="1">
                          <a:solidFill>
                            <a:schemeClr val="dk1"/>
                          </a:solidFill>
                          <a:effectLst/>
                          <a:latin typeface="Arial Nova Cond" panose="020B0506020202020204" pitchFamily="34" charset="0"/>
                          <a:ea typeface="+mn-ea"/>
                          <a:cs typeface="+mn-cs"/>
                        </a:rPr>
                        <a:t>Jacquinet</a:t>
                      </a:r>
                      <a:r>
                        <a:rPr lang="fr-FR" sz="1000" b="0" dirty="0">
                          <a:solidFill>
                            <a:schemeClr val="dk1"/>
                          </a:solidFill>
                          <a:effectLst/>
                          <a:latin typeface="Arial Nova Cond" panose="020B0506020202020204" pitchFamily="34" charset="0"/>
                          <a:ea typeface="+mn-ea"/>
                          <a:cs typeface="+mn-cs"/>
                        </a:rPr>
                        <a:t>, Directeur général de </a:t>
                      </a:r>
                      <a:r>
                        <a:rPr lang="fr-FR" sz="1000" b="0" dirty="0" err="1">
                          <a:solidFill>
                            <a:schemeClr val="dk1"/>
                          </a:solidFill>
                          <a:effectLst/>
                          <a:latin typeface="Arial Nova Cond" panose="020B0506020202020204" pitchFamily="34" charset="0"/>
                          <a:ea typeface="+mn-ea"/>
                          <a:cs typeface="+mn-cs"/>
                        </a:rPr>
                        <a:t>Doc&amp;You</a:t>
                      </a:r>
                      <a:endParaRPr lang="fr-FR" sz="1000" b="0" dirty="0">
                        <a:solidFill>
                          <a:schemeClr val="dk1"/>
                        </a:solidFill>
                        <a:effectLst/>
                        <a:latin typeface="Arial Nova Cond" panose="020B0506020202020204" pitchFamily="34" charset="0"/>
                        <a:ea typeface="+mn-ea"/>
                        <a:cs typeface="+mn-cs"/>
                      </a:endParaRPr>
                    </a:p>
                    <a:p>
                      <a:r>
                        <a:rPr lang="fr-FR" sz="1000" b="1" dirty="0">
                          <a:solidFill>
                            <a:srgbClr val="8BC53C"/>
                          </a:solidFill>
                          <a:effectLst/>
                          <a:latin typeface="Arial Nova Cond" panose="020B0506020202020204" pitchFamily="34" charset="0"/>
                          <a:ea typeface="+mn-ea"/>
                          <a:cs typeface="+mn-cs"/>
                        </a:rPr>
                        <a:t>La stratégie e-santé en Tunisie</a:t>
                      </a:r>
                    </a:p>
                    <a:p>
                      <a:r>
                        <a:rPr lang="fr-FR" sz="1000" b="0" dirty="0">
                          <a:solidFill>
                            <a:schemeClr val="dk1"/>
                          </a:solidFill>
                          <a:effectLst/>
                          <a:latin typeface="Arial Nova Cond" panose="020B0506020202020204" pitchFamily="34" charset="0"/>
                          <a:ea typeface="+mn-ea"/>
                          <a:cs typeface="+mn-cs"/>
                        </a:rPr>
                        <a:t>Aziz El Matri – Néphrologue – Président de la Société Tunisienne de télémédecine et de e-santé</a:t>
                      </a:r>
                    </a:p>
                    <a:p>
                      <a:r>
                        <a:rPr lang="fr-FR" sz="1000" b="1" dirty="0">
                          <a:solidFill>
                            <a:srgbClr val="8BC53C"/>
                          </a:solidFill>
                          <a:effectLst/>
                          <a:latin typeface="Arial Nova Cond" panose="020B0506020202020204" pitchFamily="34" charset="0"/>
                          <a:ea typeface="+mn-ea"/>
                          <a:cs typeface="+mn-cs"/>
                        </a:rPr>
                        <a:t>Quel modèle économique pour le développement de la </a:t>
                      </a:r>
                      <a:r>
                        <a:rPr lang="fr-FR" sz="1000" b="1" dirty="0" err="1">
                          <a:solidFill>
                            <a:srgbClr val="8BC53C"/>
                          </a:solidFill>
                          <a:effectLst/>
                          <a:latin typeface="Arial Nova Cond" panose="020B0506020202020204" pitchFamily="34" charset="0"/>
                          <a:ea typeface="+mn-ea"/>
                          <a:cs typeface="+mn-cs"/>
                        </a:rPr>
                        <a:t>téléexpertise</a:t>
                      </a:r>
                      <a:r>
                        <a:rPr lang="fr-FR" sz="1000" b="1" dirty="0">
                          <a:solidFill>
                            <a:srgbClr val="8BC53C"/>
                          </a:solidFill>
                          <a:effectLst/>
                          <a:latin typeface="Arial Nova Cond" panose="020B0506020202020204" pitchFamily="34" charset="0"/>
                          <a:ea typeface="+mn-ea"/>
                          <a:cs typeface="+mn-cs"/>
                        </a:rPr>
                        <a:t> médicale  en Afrique Subsaharienne </a:t>
                      </a:r>
                    </a:p>
                    <a:p>
                      <a:r>
                        <a:rPr lang="fr-FR" sz="1000" b="0" dirty="0">
                          <a:solidFill>
                            <a:schemeClr val="dk1"/>
                          </a:solidFill>
                          <a:effectLst/>
                          <a:latin typeface="Arial Nova Cond" panose="020B0506020202020204" pitchFamily="34" charset="0"/>
                          <a:ea typeface="+mn-ea"/>
                          <a:cs typeface="+mn-cs"/>
                        </a:rPr>
                        <a:t>Jean-Jacques </a:t>
                      </a:r>
                      <a:r>
                        <a:rPr lang="fr-FR" sz="1000" b="0" dirty="0" err="1">
                          <a:solidFill>
                            <a:schemeClr val="dk1"/>
                          </a:solidFill>
                          <a:effectLst/>
                          <a:latin typeface="Arial Nova Cond" panose="020B0506020202020204" pitchFamily="34" charset="0"/>
                          <a:ea typeface="+mn-ea"/>
                          <a:cs typeface="+mn-cs"/>
                        </a:rPr>
                        <a:t>Zambrowski</a:t>
                      </a:r>
                      <a:r>
                        <a:rPr lang="fr-FR" sz="1000" b="0" dirty="0">
                          <a:solidFill>
                            <a:schemeClr val="dk1"/>
                          </a:solidFill>
                          <a:effectLst/>
                          <a:latin typeface="Arial Nova Cond" panose="020B0506020202020204" pitchFamily="34" charset="0"/>
                          <a:ea typeface="+mn-ea"/>
                          <a:cs typeface="+mn-cs"/>
                        </a:rPr>
                        <a:t> – Médecine Interne, Economiste de la santé</a:t>
                      </a:r>
                    </a:p>
                    <a:p>
                      <a:endParaRPr lang="fr-FR" sz="1000" b="0" dirty="0">
                        <a:solidFill>
                          <a:schemeClr val="dk1"/>
                        </a:solidFill>
                        <a:effectLst/>
                        <a:latin typeface="Arial Nova Cond" panose="020B0506020202020204" pitchFamily="34" charset="0"/>
                        <a:ea typeface="+mn-ea"/>
                        <a:cs typeface="+mn-cs"/>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280682695"/>
                  </a:ext>
                </a:extLst>
              </a:tr>
              <a:tr h="309876">
                <a:tc>
                  <a:txBody>
                    <a:bodyPr/>
                    <a:lstStyle/>
                    <a:p>
                      <a:pPr marL="1348740" indent="-1348740">
                        <a:spcAft>
                          <a:spcPts val="0"/>
                        </a:spcAft>
                      </a:pPr>
                      <a:r>
                        <a:rPr lang="fr-FR" sz="1000" dirty="0">
                          <a:solidFill>
                            <a:schemeClr val="tx1"/>
                          </a:solidFill>
                          <a:effectLst/>
                          <a:latin typeface="Arial Nova Cond" panose="020B0506020202020204" pitchFamily="34" charset="0"/>
                        </a:rPr>
                        <a:t>17h00</a:t>
                      </a: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Aft>
                          <a:spcPts val="0"/>
                        </a:spcAft>
                      </a:pPr>
                      <a:r>
                        <a:rPr lang="fr-FR" sz="1000" b="1" dirty="0">
                          <a:solidFill>
                            <a:schemeClr val="tx1"/>
                          </a:solidFill>
                          <a:effectLst/>
                          <a:latin typeface="Arial Nova Cond" panose="020B0506020202020204" pitchFamily="34" charset="0"/>
                        </a:rPr>
                        <a:t>Conclusion</a:t>
                      </a:r>
                    </a:p>
                    <a:p>
                      <a:pPr>
                        <a:spcAft>
                          <a:spcPts val="0"/>
                        </a:spcAft>
                      </a:pPr>
                      <a:r>
                        <a:rPr lang="en-US" sz="1000" dirty="0">
                          <a:solidFill>
                            <a:schemeClr val="tx1"/>
                          </a:solidFill>
                          <a:effectLst/>
                          <a:latin typeface="Arial Nova Cond" panose="020B0506020202020204" pitchFamily="34" charset="0"/>
                        </a:rPr>
                        <a:t> </a:t>
                      </a:r>
                      <a:endParaRPr lang="fr-FR" sz="1000" dirty="0">
                        <a:solidFill>
                          <a:schemeClr val="tx1"/>
                        </a:solidFill>
                        <a:effectLst/>
                        <a:latin typeface="Arial Nova Cond" panose="020B0506020202020204" pitchFamily="34" charset="0"/>
                        <a:ea typeface="Calibri" panose="020F0502020204030204" pitchFamily="34" charset="0"/>
                        <a:cs typeface="Times New Roman" panose="02020603050405020304" pitchFamily="18" charset="0"/>
                      </a:endParaRPr>
                    </a:p>
                  </a:txBody>
                  <a:tcPr marL="29712" marR="2971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838743733"/>
                  </a:ext>
                </a:extLst>
              </a:tr>
            </a:tbl>
          </a:graphicData>
        </a:graphic>
      </p:graphicFrame>
      <p:pic>
        <p:nvPicPr>
          <p:cNvPr id="9" name="Image 8">
            <a:extLst>
              <a:ext uri="{FF2B5EF4-FFF2-40B4-BE49-F238E27FC236}">
                <a16:creationId xmlns:a16="http://schemas.microsoft.com/office/drawing/2014/main" xmlns="" id="{C08281D7-07B8-4B5E-BAEA-C5113FC0912E}"/>
              </a:ext>
            </a:extLst>
          </p:cNvPr>
          <p:cNvPicPr>
            <a:picLocks noChangeAspect="1"/>
          </p:cNvPicPr>
          <p:nvPr/>
        </p:nvPicPr>
        <p:blipFill rotWithShape="1">
          <a:blip r:embed="rId3" cstate="print">
            <a:duotone>
              <a:schemeClr val="accent3">
                <a:shade val="45000"/>
                <a:satMod val="135000"/>
              </a:schemeClr>
              <a:prstClr val="white"/>
            </a:duotone>
            <a:extLst>
              <a:ext uri="{28A0092B-C50C-407E-A947-70E740481C1C}">
                <a14:useLocalDpi xmlns:a14="http://schemas.microsoft.com/office/drawing/2010/main" val="0"/>
              </a:ext>
            </a:extLst>
          </a:blip>
          <a:srcRect l="14999" t="10000" r="15001" b="10000"/>
          <a:stretch/>
        </p:blipFill>
        <p:spPr>
          <a:xfrm>
            <a:off x="57000" y="1343025"/>
            <a:ext cx="478210" cy="546525"/>
          </a:xfrm>
          <a:prstGeom prst="rect">
            <a:avLst/>
          </a:prstGeom>
        </p:spPr>
      </p:pic>
      <p:pic>
        <p:nvPicPr>
          <p:cNvPr id="10" name="Image 9">
            <a:extLst>
              <a:ext uri="{FF2B5EF4-FFF2-40B4-BE49-F238E27FC236}">
                <a16:creationId xmlns:a16="http://schemas.microsoft.com/office/drawing/2014/main" xmlns="" id="{BE18C1B1-1D07-4C64-BF6C-865391E6EA2C}"/>
              </a:ext>
            </a:extLst>
          </p:cNvPr>
          <p:cNvPicPr>
            <a:picLocks noChangeAspect="1"/>
          </p:cNvPicPr>
          <p:nvPr/>
        </p:nvPicPr>
        <p:blipFill rotWithShape="1">
          <a:blip r:embed="rId3" cstate="print">
            <a:duotone>
              <a:schemeClr val="accent3">
                <a:shade val="45000"/>
                <a:satMod val="135000"/>
              </a:schemeClr>
              <a:prstClr val="white"/>
            </a:duotone>
            <a:extLst>
              <a:ext uri="{28A0092B-C50C-407E-A947-70E740481C1C}">
                <a14:useLocalDpi xmlns:a14="http://schemas.microsoft.com/office/drawing/2010/main" val="0"/>
              </a:ext>
            </a:extLst>
          </a:blip>
          <a:srcRect l="14999" t="10000" r="15001" b="10000"/>
          <a:stretch/>
        </p:blipFill>
        <p:spPr>
          <a:xfrm>
            <a:off x="57000" y="4162425"/>
            <a:ext cx="478210" cy="546525"/>
          </a:xfrm>
          <a:prstGeom prst="rect">
            <a:avLst/>
          </a:prstGeom>
        </p:spPr>
      </p:pic>
      <p:sp>
        <p:nvSpPr>
          <p:cNvPr id="12" name="ZoneTexte 11">
            <a:extLst>
              <a:ext uri="{FF2B5EF4-FFF2-40B4-BE49-F238E27FC236}">
                <a16:creationId xmlns:a16="http://schemas.microsoft.com/office/drawing/2014/main" xmlns="" id="{7C685E7D-6D81-468C-98AB-3EB230410070}"/>
              </a:ext>
            </a:extLst>
          </p:cNvPr>
          <p:cNvSpPr txBox="1"/>
          <p:nvPr/>
        </p:nvSpPr>
        <p:spPr>
          <a:xfrm>
            <a:off x="175932" y="57805"/>
            <a:ext cx="4239521" cy="523220"/>
          </a:xfrm>
          <a:prstGeom prst="rect">
            <a:avLst/>
          </a:prstGeom>
          <a:noFill/>
        </p:spPr>
        <p:txBody>
          <a:bodyPr wrap="square" rtlCol="0">
            <a:spAutoFit/>
          </a:bodyPr>
          <a:lstStyle/>
          <a:p>
            <a:r>
              <a:rPr lang="fr-FR" sz="2800" dirty="0">
                <a:ln w="0">
                  <a:solidFill>
                    <a:schemeClr val="bg1"/>
                  </a:solidFill>
                </a:ln>
                <a:solidFill>
                  <a:schemeClr val="bg1"/>
                </a:solidFill>
                <a:effectLst>
                  <a:outerShdw blurRad="38100" dist="19050" dir="2700000" algn="tl" rotWithShape="0">
                    <a:schemeClr val="dk1">
                      <a:alpha val="40000"/>
                    </a:schemeClr>
                  </a:outerShdw>
                </a:effectLst>
                <a:latin typeface="Arial Nova Cond" panose="020B0506020202020204" pitchFamily="34" charset="0"/>
              </a:rPr>
              <a:t>Vendredi 7 Décembre</a:t>
            </a:r>
          </a:p>
        </p:txBody>
      </p:sp>
    </p:spTree>
    <p:extLst>
      <p:ext uri="{BB962C8B-B14F-4D97-AF65-F5344CB8AC3E}">
        <p14:creationId xmlns:p14="http://schemas.microsoft.com/office/powerpoint/2010/main" val="37197414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2974</TotalTime>
  <Words>855</Words>
  <Application>Microsoft Office PowerPoint</Application>
  <PresentationFormat>Personnalisé</PresentationFormat>
  <Paragraphs>214</Paragraphs>
  <Slides>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7</vt:i4>
      </vt:variant>
    </vt:vector>
  </HeadingPairs>
  <TitlesOfParts>
    <vt:vector size="14" baseType="lpstr">
      <vt:lpstr>Arial</vt:lpstr>
      <vt:lpstr>Arial Nova Cond</vt:lpstr>
      <vt:lpstr>Calibri</vt:lpstr>
      <vt:lpstr>Gill Sans Nova</vt:lpstr>
      <vt:lpstr>Symbol</vt:lpstr>
      <vt:lpstr>Times New Roman</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SFT_PROGRAMME_2017-V5 2.indd</dc:title>
  <dc:creator>azeline martino</dc:creator>
  <cp:lastModifiedBy>Virginie DETOURNAY</cp:lastModifiedBy>
  <cp:revision>89</cp:revision>
  <cp:lastPrinted>2018-11-28T10:42:21Z</cp:lastPrinted>
  <dcterms:created xsi:type="dcterms:W3CDTF">2018-05-21T13:08:51Z</dcterms:created>
  <dcterms:modified xsi:type="dcterms:W3CDTF">2018-12-11T10:53:42Z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2017-11-29T00:00:00Z</vt:filetime>
  </property>
  <property fmtid="{D5CDD505-2E9C-101B-9397-08002B2CF9AE}" pid="3" name="Creator">
    <vt:lpwstr>Adobe InDesign CC 13.0 (Macintosh)</vt:lpwstr>
  </property>
  <property fmtid="{D5CDD505-2E9C-101B-9397-08002B2CF9AE}" pid="4" name="LastSaved">
    <vt:filetime>2018-05-21T00:00:00Z</vt:filetime>
  </property>
</Properties>
</file>