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B6CABBF4-A45B-4F2D-961D-36D58C08297A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3109"/>
            <a:ext cx="2944283" cy="498294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9"/>
            <a:ext cx="2944283" cy="498294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2AED9BE3-7A89-4C7D-B512-7A90296C42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325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D9BE3-7A89-4C7D-B512-7A90296C429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75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00442-6758-41FC-86B1-C5D783FD7FE5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ABE34-59C0-4DB6-B1DC-259D1B91EA2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/>
          <p:cNvCxnSpPr/>
          <p:nvPr/>
        </p:nvCxnSpPr>
        <p:spPr>
          <a:xfrm flipV="1">
            <a:off x="2266605" y="1337781"/>
            <a:ext cx="226401" cy="519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e la date 11"/>
          <p:cNvSpPr>
            <a:spLocks noGrp="1"/>
          </p:cNvSpPr>
          <p:nvPr>
            <p:ph type="dt" sz="half" idx="4294967295"/>
          </p:nvPr>
        </p:nvSpPr>
        <p:spPr>
          <a:xfrm>
            <a:off x="838200" y="6077552"/>
            <a:ext cx="3295307" cy="365125"/>
          </a:xfrm>
        </p:spPr>
        <p:txBody>
          <a:bodyPr/>
          <a:lstStyle/>
          <a:p>
            <a:r>
              <a:rPr lang="fr-FR" dirty="0"/>
              <a:t>19/12/2024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155433" y="194690"/>
            <a:ext cx="187040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CONSEIL DE LABORATOIRE</a:t>
            </a:r>
          </a:p>
          <a:p>
            <a:pPr algn="ctr"/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r>
              <a:rPr lang="fr-FR" sz="12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fr-FR" sz="1200" dirty="0"/>
              <a:t>17  Membres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215850" y="10023"/>
            <a:ext cx="4742413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C00000"/>
                </a:solidFill>
              </a:rPr>
              <a:t>DIRECTION</a:t>
            </a:r>
          </a:p>
          <a:p>
            <a:pPr algn="ctr"/>
            <a:r>
              <a:rPr lang="fr-FR" sz="1200" dirty="0">
                <a:solidFill>
                  <a:srgbClr val="C00000"/>
                </a:solidFill>
              </a:rPr>
              <a:t>Directrice : Elsa VIVANT (UGE) </a:t>
            </a:r>
            <a:r>
              <a:rPr lang="fr-FR" sz="900" dirty="0">
                <a:solidFill>
                  <a:srgbClr val="C00000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rgbClr val="C00000"/>
              </a:solidFill>
            </a:endParaRPr>
          </a:p>
          <a:p>
            <a:pPr algn="ctr"/>
            <a:r>
              <a:rPr lang="fr-FR" sz="1200" dirty="0">
                <a:solidFill>
                  <a:srgbClr val="C00000"/>
                </a:solidFill>
              </a:rPr>
              <a:t>Directeur adjoint : Jonathan RUTHERFORD (ENPC) </a:t>
            </a:r>
            <a:r>
              <a:rPr lang="fr-FR" sz="900" dirty="0">
                <a:solidFill>
                  <a:srgbClr val="C00000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rgbClr val="C00000"/>
              </a:solidFill>
            </a:endParaRPr>
          </a:p>
          <a:p>
            <a:pPr lvl="0" algn="ctr"/>
            <a:r>
              <a:rPr lang="fr-FR" sz="1200" dirty="0">
                <a:solidFill>
                  <a:srgbClr val="C00000"/>
                </a:solidFill>
              </a:rPr>
              <a:t>Secrétaire Générale : Assetou COULIBALY (CNRS) </a:t>
            </a:r>
            <a:r>
              <a:rPr lang="fr-FR" sz="900" dirty="0">
                <a:solidFill>
                  <a:srgbClr val="C00000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rgbClr val="C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485853" y="1137351"/>
            <a:ext cx="2734498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ENSEIGNANT·E·S-CHERCHEUR·E·S</a:t>
            </a:r>
          </a:p>
          <a:p>
            <a:pPr algn="ctr"/>
            <a:r>
              <a:rPr lang="fr-FR" sz="1200" b="1" dirty="0"/>
              <a:t>&amp; CHERCHEUR·E·S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5544775" y="1141238"/>
            <a:ext cx="4017437" cy="4308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DOCTORANT·E·S - POST-DOCTORANT·E·S - ATER – INGENIEUR·E·S - PAST </a:t>
            </a:r>
          </a:p>
          <a:p>
            <a:pPr algn="ctr"/>
            <a:r>
              <a:rPr lang="fr-FR" sz="1200" dirty="0"/>
              <a:t>Nathalie MONTEL, Responsable du parcours doctoral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85853" y="1648562"/>
            <a:ext cx="2775570" cy="4319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>
                <a:solidFill>
                  <a:schemeClr val="tx1"/>
                </a:solidFill>
              </a:rPr>
              <a:t>Félix ADISSON (MCF, Délégation CNRS)</a:t>
            </a:r>
          </a:p>
          <a:p>
            <a:r>
              <a:rPr lang="fr-FR" sz="900" dirty="0">
                <a:solidFill>
                  <a:schemeClr val="tx1"/>
                </a:solidFill>
              </a:rPr>
              <a:t>Stève BERNARDIN (MCF, Délégation CNRS)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Konstantinos CHATZIS (UGE, CR, HDR)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Anne CLERVAL (MCF, Délégation CNRS)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Antoine COURMONT (UGE, MCF)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Olivier COUTARD (CNRS, DR, HDR) </a:t>
            </a:r>
          </a:p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Corinne DELMAS (UGE, PR, HDR)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Hélène DUCOURANT (UGE, MCF)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Agathe EUZEN (CNRS, DR, HDR)</a:t>
            </a:r>
          </a:p>
          <a:p>
            <a:r>
              <a:rPr lang="fr-FR" sz="900" dirty="0">
                <a:solidFill>
                  <a:schemeClr val="tx1"/>
                </a:solidFill>
              </a:rPr>
              <a:t>Daniel FLORENTIN (CR, ENPC)</a:t>
            </a:r>
          </a:p>
          <a:p>
            <a:r>
              <a:rPr lang="fr-FR" sz="900" dirty="0">
                <a:solidFill>
                  <a:schemeClr val="tx1"/>
                </a:solidFill>
              </a:rPr>
              <a:t>David GUERANGER (ENPC, CR, HDR)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Ludovic HALBERT (CNRS, CR)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 err="1">
                <a:solidFill>
                  <a:schemeClr val="tx1"/>
                </a:solidFill>
              </a:rPr>
              <a:t>Sylvy</a:t>
            </a:r>
            <a:r>
              <a:rPr lang="fr-FR" sz="900" dirty="0">
                <a:solidFill>
                  <a:schemeClr val="tx1"/>
                </a:solidFill>
              </a:rPr>
              <a:t> JAGLIN (UGE, PR, HDR)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Gilles JEANNOT (ENPC, DR, HDR) </a:t>
            </a:r>
          </a:p>
          <a:p>
            <a:r>
              <a:rPr lang="fr-FR" sz="900" dirty="0" err="1">
                <a:solidFill>
                  <a:schemeClr val="tx1"/>
                </a:solidFill>
              </a:rPr>
              <a:t>Ozan</a:t>
            </a:r>
            <a:r>
              <a:rPr lang="fr-FR" sz="900" dirty="0">
                <a:solidFill>
                  <a:schemeClr val="tx1"/>
                </a:solidFill>
              </a:rPr>
              <a:t> KARAMAN (CNRS, CR)</a:t>
            </a:r>
          </a:p>
          <a:p>
            <a:r>
              <a:rPr lang="fr-FR" sz="900" dirty="0">
                <a:solidFill>
                  <a:schemeClr val="tx1"/>
                </a:solidFill>
              </a:rPr>
              <a:t>Claire LE RENARD (ENPC, CR)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Jean-Pierre LEVY (CNRS, DR, HDR)</a:t>
            </a:r>
          </a:p>
          <a:p>
            <a:r>
              <a:rPr lang="fr-FR" sz="900" dirty="0">
                <a:solidFill>
                  <a:schemeClr val="tx1"/>
                </a:solidFill>
              </a:rPr>
              <a:t>Alexandre MATHIEU-FRITZ (UGE, PR, HDR) </a:t>
            </a:r>
          </a:p>
          <a:p>
            <a:r>
              <a:rPr lang="fr-FR" sz="900" dirty="0">
                <a:solidFill>
                  <a:schemeClr val="tx1"/>
                </a:solidFill>
              </a:rPr>
              <a:t>Yoan MIOT (UGE, PR, HDR)</a:t>
            </a:r>
          </a:p>
          <a:p>
            <a:r>
              <a:rPr lang="fr-FR" sz="900" dirty="0">
                <a:solidFill>
                  <a:schemeClr val="tx1"/>
                </a:solidFill>
              </a:rPr>
              <a:t>Nathalie MONTEL (ENPC, DR, HDR)</a:t>
            </a:r>
          </a:p>
          <a:p>
            <a:r>
              <a:rPr lang="fr-FR" sz="900" dirty="0">
                <a:solidFill>
                  <a:schemeClr val="tx1"/>
                </a:solidFill>
              </a:rPr>
              <a:t>Valérie NOVEMBER (CNRS, DR, HDR) </a:t>
            </a:r>
          </a:p>
          <a:p>
            <a:r>
              <a:rPr lang="fr-FR" sz="900" dirty="0">
                <a:solidFill>
                  <a:schemeClr val="tx1"/>
                </a:solidFill>
              </a:rPr>
              <a:t>Margot PELLEGRINO (MCF, Délégation CNRS)</a:t>
            </a:r>
          </a:p>
          <a:p>
            <a:r>
              <a:rPr lang="fr-FR" sz="900" dirty="0">
                <a:solidFill>
                  <a:schemeClr val="tx1"/>
                </a:solidFill>
              </a:rPr>
              <a:t>Antoine PICON (ENPC, DR, HDR)</a:t>
            </a:r>
          </a:p>
          <a:p>
            <a:r>
              <a:rPr lang="fr-FR" sz="900" dirty="0">
                <a:solidFill>
                  <a:schemeClr val="tx1"/>
                </a:solidFill>
              </a:rPr>
              <a:t>François-Mathieu POUPEAU (CNRS, DR, HDR) </a:t>
            </a:r>
          </a:p>
          <a:p>
            <a:r>
              <a:rPr lang="fr-FR" sz="900" dirty="0">
                <a:solidFill>
                  <a:schemeClr val="tx1"/>
                </a:solidFill>
              </a:rPr>
              <a:t>Nathalie ROSEAU (ENPC, DR, HDR) </a:t>
            </a:r>
          </a:p>
          <a:p>
            <a:r>
              <a:rPr lang="fr-FR" sz="900" dirty="0">
                <a:solidFill>
                  <a:schemeClr val="tx1"/>
                </a:solidFill>
              </a:rPr>
              <a:t>Jonathan RUTHERFORD (ENPC, CR, HDR)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Emmanuelle SANTOIRE (CNRS, CR)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Claire SIMONNEAU (UGE, MCF)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fr-FR" sz="900" dirty="0">
                <a:solidFill>
                  <a:schemeClr val="tx1"/>
                </a:solidFill>
              </a:rPr>
              <a:t>Taoufik SOUAMI (UGE, PR, HDR)</a:t>
            </a:r>
          </a:p>
          <a:p>
            <a:r>
              <a:rPr lang="fr-FR" sz="900" dirty="0">
                <a:solidFill>
                  <a:schemeClr val="tx1"/>
                </a:solidFill>
              </a:rPr>
              <a:t>Pascal UGHETTO (UGE, PR, HDR) </a:t>
            </a:r>
          </a:p>
          <a:p>
            <a:r>
              <a:rPr lang="fr-FR" sz="900" dirty="0">
                <a:solidFill>
                  <a:schemeClr val="tx1"/>
                </a:solidFill>
              </a:rPr>
              <a:t>Elsa VIVANT (UGE, PR, HDR)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55188" y="1661428"/>
            <a:ext cx="4017437" cy="3816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numCol="2" rtlCol="0" anchor="ctr"/>
          <a:lstStyle/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François ALLAIN (Doctorant)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                                       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Bernard AUGEY (Doctorant)</a:t>
            </a:r>
          </a:p>
          <a:p>
            <a:r>
              <a:rPr lang="fr-FR" sz="900" dirty="0" err="1">
                <a:solidFill>
                  <a:prstClr val="black"/>
                </a:solidFill>
                <a:sym typeface="Wingdings" panose="05000000000000000000" pitchFamily="2" charset="2"/>
              </a:rPr>
              <a:t>Cyriane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AUZIAS (Doctorante)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Théo BARAILLE (Doctorant)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Théo BENDAHAN (Doctorant) 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Emilie BISBAU (Doctorante)</a:t>
            </a:r>
          </a:p>
          <a:p>
            <a:r>
              <a:rPr lang="fr-FR" sz="900" dirty="0" err="1">
                <a:solidFill>
                  <a:prstClr val="black"/>
                </a:solidFill>
                <a:sym typeface="Wingdings" panose="05000000000000000000" pitchFamily="2" charset="2"/>
              </a:rPr>
              <a:t>Rocio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CALZADO LOPEZ (Doctorante)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Alix CHAPLAIN (ATER)</a:t>
            </a:r>
            <a:r>
              <a:rPr lang="fr-FR" sz="900" dirty="0">
                <a:solidFill>
                  <a:schemeClr val="tx1"/>
                </a:solidFill>
              </a:rPr>
              <a:t>                                </a:t>
            </a:r>
          </a:p>
          <a:p>
            <a:r>
              <a:rPr lang="fr-FR" sz="900" dirty="0">
                <a:solidFill>
                  <a:schemeClr val="tx1"/>
                </a:solidFill>
              </a:rPr>
              <a:t>Aminata COLY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Hugo CORDIER (Doctorant)</a:t>
            </a:r>
          </a:p>
          <a:p>
            <a:r>
              <a:rPr lang="fr-FR" sz="900" dirty="0">
                <a:solidFill>
                  <a:schemeClr val="tx1"/>
                </a:solidFill>
              </a:rPr>
              <a:t>Fanny COTTET (Post-doctorante)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Mariana CYRINO (Doctorante)</a:t>
            </a:r>
          </a:p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Lauren DIXON (Doctorante)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fr-FR" sz="900" dirty="0" err="1">
                <a:solidFill>
                  <a:prstClr val="black"/>
                </a:solidFill>
                <a:sym typeface="Wingdings" panose="05000000000000000000" pitchFamily="2" charset="2"/>
              </a:rPr>
              <a:t>Nastaran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 ESMAEILPOUR-ZANJANI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(Doctorante)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Christine FASSERT (IR)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Claudia FERNANDES (Doctorante) 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Antoine FERRO (Doctorant)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Jeanne FILLONNEAU (Doctorante)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Lise FOURDIGNIER (Doctorante) 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Guillaume FOURNIER (Doctorant)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Pauline GALI (Doctorante)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 err="1">
                <a:solidFill>
                  <a:schemeClr val="tx1"/>
                </a:solidFill>
              </a:rPr>
              <a:t>Tomy</a:t>
            </a:r>
            <a:r>
              <a:rPr lang="fr-FR" sz="900" dirty="0">
                <a:solidFill>
                  <a:schemeClr val="tx1"/>
                </a:solidFill>
              </a:rPr>
              <a:t> GOULDING (Doctorante)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 err="1">
                <a:solidFill>
                  <a:schemeClr val="tx1"/>
                </a:solidFill>
              </a:rPr>
              <a:t>Youenn</a:t>
            </a:r>
            <a:r>
              <a:rPr lang="fr-FR" sz="900" dirty="0">
                <a:solidFill>
                  <a:schemeClr val="tx1"/>
                </a:solidFill>
              </a:rPr>
              <a:t> GOURAIN (</a:t>
            </a:r>
            <a:r>
              <a:rPr lang="fr-FR" sz="900" dirty="0" err="1">
                <a:solidFill>
                  <a:schemeClr val="tx1"/>
                </a:solidFill>
              </a:rPr>
              <a:t>Post-doctorant</a:t>
            </a:r>
            <a:r>
              <a:rPr lang="fr-FR" sz="900" dirty="0">
                <a:solidFill>
                  <a:schemeClr val="tx1"/>
                </a:solidFill>
              </a:rPr>
              <a:t>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Servane GUEBEN-VENIERE</a:t>
            </a:r>
          </a:p>
          <a:p>
            <a:r>
              <a:rPr lang="fr-FR" sz="900" dirty="0">
                <a:solidFill>
                  <a:schemeClr val="tx1"/>
                </a:solidFill>
              </a:rPr>
              <a:t>(Post-doctorante)</a:t>
            </a:r>
            <a:endParaRPr lang="fr-FR" sz="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Ismaïl HAMOUMI (Doctorant)</a:t>
            </a:r>
          </a:p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Yanis HANKAOUI (Doctorant)</a:t>
            </a:r>
          </a:p>
          <a:p>
            <a:r>
              <a:rPr lang="fr-FR" sz="900" dirty="0" err="1">
                <a:solidFill>
                  <a:schemeClr val="tx1"/>
                </a:solidFill>
                <a:sym typeface="Wingdings" panose="05000000000000000000" pitchFamily="2" charset="2"/>
              </a:rPr>
              <a:t>Timoté</a:t>
            </a:r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 HEBERT (Doctorant)</a:t>
            </a:r>
          </a:p>
          <a:p>
            <a:r>
              <a:rPr lang="fr-FR" sz="900" dirty="0" err="1">
                <a:solidFill>
                  <a:schemeClr val="tx1"/>
                </a:solidFill>
                <a:sym typeface="Wingdings" panose="05000000000000000000" pitchFamily="2" charset="2"/>
              </a:rPr>
              <a:t>Wafae</a:t>
            </a:r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 KHADDOUR (Doctorante) </a:t>
            </a:r>
            <a:endParaRPr lang="fr-FR" sz="900" dirty="0">
              <a:solidFill>
                <a:schemeClr val="tx1"/>
              </a:solidFill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Rina KOJIMA (IR)</a:t>
            </a:r>
          </a:p>
          <a:p>
            <a:r>
              <a:rPr lang="fr-FR" sz="900" dirty="0">
                <a:solidFill>
                  <a:schemeClr val="tx1"/>
                </a:solidFill>
              </a:rPr>
              <a:t>Sofia LABORDE-FERNANDEZ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Clémence LEGROS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Alexandre MADEMOCHORITIS (Doctorant)   </a:t>
            </a:r>
          </a:p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Ioan-</a:t>
            </a:r>
            <a:r>
              <a:rPr lang="fr-FR" sz="900" dirty="0" err="1">
                <a:solidFill>
                  <a:schemeClr val="tx1"/>
                </a:solidFill>
                <a:sym typeface="Wingdings" panose="05000000000000000000" pitchFamily="2" charset="2"/>
              </a:rPr>
              <a:t>Octavian</a:t>
            </a:r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 MARA (Doctorant)</a:t>
            </a:r>
          </a:p>
          <a:p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Charlotte MARCILLIERE (Doctorante)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</a:p>
          <a:p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Anne-Charlotte MARIEL-ZEMA (ATER)</a:t>
            </a:r>
            <a:endParaRPr lang="fr-FR" sz="9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fr-FR" sz="900" dirty="0">
                <a:solidFill>
                  <a:schemeClr val="tx1"/>
                </a:solidFill>
              </a:rPr>
              <a:t>Yoko MIZUMA (IE)     </a:t>
            </a:r>
          </a:p>
          <a:p>
            <a:r>
              <a:rPr lang="fr-FR" sz="900" dirty="0">
                <a:solidFill>
                  <a:schemeClr val="tx1"/>
                </a:solidFill>
              </a:rPr>
              <a:t>Lucette MOATTI (Doctorante)                              </a:t>
            </a:r>
          </a:p>
          <a:p>
            <a:r>
              <a:rPr lang="fr-FR" sz="900" dirty="0">
                <a:solidFill>
                  <a:schemeClr val="tx1"/>
                </a:solidFill>
              </a:rPr>
              <a:t>Mariama NDOYE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Adam PIOTROWSKI (Doctorant)</a:t>
            </a:r>
          </a:p>
          <a:p>
            <a:r>
              <a:rPr lang="fr-FR" sz="900" dirty="0">
                <a:solidFill>
                  <a:schemeClr val="tx1"/>
                </a:solidFill>
              </a:rPr>
              <a:t>Paola PIRAS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Virginie RACHMUHL (</a:t>
            </a:r>
            <a:r>
              <a:rPr lang="fr-FR" sz="900" dirty="0" err="1">
                <a:solidFill>
                  <a:schemeClr val="tx1"/>
                </a:solidFill>
              </a:rPr>
              <a:t>Past</a:t>
            </a:r>
            <a:r>
              <a:rPr lang="fr-FR" sz="900" dirty="0">
                <a:solidFill>
                  <a:schemeClr val="tx1"/>
                </a:solidFill>
              </a:rPr>
              <a:t>)</a:t>
            </a:r>
          </a:p>
          <a:p>
            <a:r>
              <a:rPr lang="fr-FR" sz="900" dirty="0">
                <a:solidFill>
                  <a:schemeClr val="tx1"/>
                </a:solidFill>
              </a:rPr>
              <a:t>Mariana REIS-SANTOS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Arina REZANOVA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Isabel SOTO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Noémie SUISSA (Doctorante) </a:t>
            </a:r>
          </a:p>
          <a:p>
            <a:r>
              <a:rPr lang="fr-FR" sz="900" dirty="0">
                <a:solidFill>
                  <a:schemeClr val="tx1"/>
                </a:solidFill>
              </a:rPr>
              <a:t>Olga SUSLOVA (Doctorante)</a:t>
            </a:r>
          </a:p>
          <a:p>
            <a:r>
              <a:rPr lang="fr-FR" sz="900" dirty="0">
                <a:solidFill>
                  <a:schemeClr val="tx1"/>
                </a:solidFill>
              </a:rPr>
              <a:t>Curtis VERITY (Doctorant)</a:t>
            </a:r>
          </a:p>
          <a:p>
            <a:r>
              <a:rPr lang="fr-FR" sz="900" dirty="0">
                <a:solidFill>
                  <a:schemeClr val="tx1"/>
                </a:solidFill>
              </a:rPr>
              <a:t>Sandrine ZAWACKI-GARET (Doctorante)</a:t>
            </a:r>
          </a:p>
          <a:p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04387" y="1124127"/>
            <a:ext cx="2382254" cy="4680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APPUI A LA RECHERCHE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669778" y="2453476"/>
            <a:ext cx="2382254" cy="6125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Assistante de Direction</a:t>
            </a:r>
          </a:p>
          <a:p>
            <a:pPr algn="ctr"/>
            <a:r>
              <a:rPr lang="fr-FR" sz="1000">
                <a:solidFill>
                  <a:schemeClr val="tx1"/>
                </a:solidFill>
              </a:rPr>
              <a:t>Chargée </a:t>
            </a:r>
            <a:r>
              <a:rPr lang="fr-FR" sz="1000" dirty="0">
                <a:solidFill>
                  <a:schemeClr val="tx1"/>
                </a:solidFill>
              </a:rPr>
              <a:t>du suivi des parcours doctoraux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Nathalie MAUGEE (ENPC)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9669778" y="3160243"/>
            <a:ext cx="2382254" cy="7766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Assistantes de gestion 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administrative et financière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Fatima AZAGHAR-SAYAD (UGE)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Valérie BOCQUILLION  (ENPC) </a:t>
            </a:r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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669778" y="4031125"/>
            <a:ext cx="2382254" cy="7813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Responsable d’édition des revues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</a:rPr>
              <a:t>Réseaux</a:t>
            </a:r>
            <a:r>
              <a:rPr lang="fr-FR" sz="1000" dirty="0">
                <a:solidFill>
                  <a:schemeClr val="tx1"/>
                </a:solidFill>
              </a:rPr>
              <a:t> </a:t>
            </a:r>
            <a:r>
              <a:rPr lang="fr-FR" sz="1000" b="1" dirty="0">
                <a:solidFill>
                  <a:schemeClr val="tx1"/>
                </a:solidFill>
              </a:rPr>
              <a:t>et</a:t>
            </a:r>
            <a:r>
              <a:rPr lang="fr-FR" sz="1000" dirty="0">
                <a:solidFill>
                  <a:schemeClr val="tx1"/>
                </a:solidFill>
              </a:rPr>
              <a:t> </a:t>
            </a:r>
            <a:r>
              <a:rPr lang="fr-FR" sz="1000" b="1" i="1" dirty="0">
                <a:solidFill>
                  <a:schemeClr val="tx1"/>
                </a:solidFill>
              </a:rPr>
              <a:t>Flux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Correspondante formation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Aurélie BUR (CNRS) </a:t>
            </a:r>
            <a:r>
              <a:rPr lang="fr-FR" sz="9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669778" y="4907425"/>
            <a:ext cx="2382254" cy="415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1"/>
              </a:solidFill>
            </a:endParaRPr>
          </a:p>
          <a:p>
            <a:pPr algn="ctr"/>
            <a:endParaRPr lang="fr-FR" sz="1000" b="1" dirty="0">
              <a:solidFill>
                <a:schemeClr val="tx1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Assistante de communication et de médiation scientifique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Anouk PARIYSI (CNRS)</a:t>
            </a:r>
          </a:p>
          <a:p>
            <a:pPr algn="ctr"/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669778" y="5421629"/>
            <a:ext cx="2382255" cy="4614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1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Correspondante documentaire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Delphine DU PASQUIER (ENPC)</a:t>
            </a:r>
          </a:p>
          <a:p>
            <a:pPr algn="ctr"/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555188" y="5637402"/>
            <a:ext cx="4017437" cy="11320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CHERCHEUR·E·S ASSOCIE·E·S AU LATTS 2023-2024</a:t>
            </a:r>
          </a:p>
          <a:p>
            <a:pPr algn="just"/>
            <a:r>
              <a:rPr lang="fr-FR" sz="900" dirty="0">
                <a:solidFill>
                  <a:schemeClr val="tx1"/>
                </a:solidFill>
              </a:rPr>
              <a:t>Alicia ALBERT, Jean-Michel DENIS</a:t>
            </a:r>
            <a:r>
              <a:rPr lang="fr-FR" sz="900" dirty="0">
                <a:solidFill>
                  <a:prstClr val="black"/>
                </a:solidFill>
              </a:rPr>
              <a:t>,</a:t>
            </a:r>
            <a:r>
              <a:rPr lang="fr-FR" sz="900" dirty="0">
                <a:solidFill>
                  <a:schemeClr val="tx1"/>
                </a:solidFill>
              </a:rPr>
              <a:t> Martine DROZDZ, Patrice FLICHY, Elodie-Céline GIBAULT, Sofia GUEVARA, </a:t>
            </a:r>
            <a:r>
              <a:rPr lang="fr-FR" sz="900" dirty="0">
                <a:solidFill>
                  <a:schemeClr val="tx1"/>
                </a:solidFill>
                <a:sym typeface="Wingdings" panose="05000000000000000000" pitchFamily="2" charset="2"/>
              </a:rPr>
              <a:t>Matthias HEINRICH,</a:t>
            </a:r>
            <a:r>
              <a:rPr lang="fr-FR" sz="900" dirty="0">
                <a:solidFill>
                  <a:schemeClr val="tx1"/>
                </a:solidFill>
              </a:rPr>
              <a:t> Dominique LORRAIN, Victor MAGHIN, Camille MESNIL, Mathilde MOATY, Yoann PERES, Roberta PISTONI, Julien SALINGUE, Pierre VELTZ</a:t>
            </a:r>
          </a:p>
          <a:p>
            <a:endParaRPr lang="fr-FR" sz="900" dirty="0">
              <a:solidFill>
                <a:schemeClr val="tx1"/>
              </a:solidFill>
            </a:endParaRPr>
          </a:p>
        </p:txBody>
      </p:sp>
      <p:cxnSp>
        <p:nvCxnSpPr>
          <p:cNvPr id="66" name="Connecteur droit 65"/>
          <p:cNvCxnSpPr/>
          <p:nvPr/>
        </p:nvCxnSpPr>
        <p:spPr>
          <a:xfrm>
            <a:off x="4133507" y="1025102"/>
            <a:ext cx="5223382" cy="8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stCxn id="14" idx="2"/>
          </p:cNvCxnSpPr>
          <p:nvPr/>
        </p:nvCxnSpPr>
        <p:spPr>
          <a:xfrm flipH="1">
            <a:off x="6587056" y="841020"/>
            <a:ext cx="1" cy="1913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4133507" y="1028370"/>
            <a:ext cx="0" cy="1054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7390045" y="1025102"/>
            <a:ext cx="1" cy="105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13" idx="3"/>
            <a:endCxn id="14" idx="1"/>
          </p:cNvCxnSpPr>
          <p:nvPr/>
        </p:nvCxnSpPr>
        <p:spPr>
          <a:xfrm flipV="1">
            <a:off x="4025842" y="425522"/>
            <a:ext cx="19000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4133507" y="1025102"/>
            <a:ext cx="6762007" cy="9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9615932" y="1032352"/>
            <a:ext cx="126" cy="4817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9572625" y="5843576"/>
            <a:ext cx="53974" cy="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156960" y="6551837"/>
            <a:ext cx="2486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prstClr val="black"/>
                </a:solidFill>
                <a:sym typeface="Wingdings" panose="05000000000000000000" pitchFamily="2" charset="2"/>
              </a:rPr>
              <a:t></a:t>
            </a:r>
            <a:r>
              <a:rPr lang="fr-FR" sz="1000" b="1" dirty="0">
                <a:solidFill>
                  <a:prstClr val="black"/>
                </a:solidFill>
                <a:sym typeface="Wingdings" panose="05000000000000000000" pitchFamily="2" charset="2"/>
              </a:rPr>
              <a:t> Membres du Conseil de laboratoire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684731" y="5981257"/>
            <a:ext cx="2382255" cy="4614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1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Assistante de prévention</a:t>
            </a:r>
          </a:p>
          <a:p>
            <a:pPr algn="ctr"/>
            <a:r>
              <a:rPr lang="fr-FR" sz="1000" dirty="0" err="1">
                <a:solidFill>
                  <a:schemeClr val="tx1"/>
                </a:solidFill>
              </a:rPr>
              <a:t>Assetou</a:t>
            </a:r>
            <a:r>
              <a:rPr lang="fr-FR" sz="1000" dirty="0">
                <a:solidFill>
                  <a:schemeClr val="tx1"/>
                </a:solidFill>
              </a:rPr>
              <a:t> COULIBALY (CNRS)</a:t>
            </a:r>
          </a:p>
          <a:p>
            <a:pPr algn="ctr"/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77491" y="2870090"/>
            <a:ext cx="2099384" cy="446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GOT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Gouverner, organiser, travailler</a:t>
            </a:r>
          </a:p>
          <a:p>
            <a:r>
              <a:rPr lang="fr-FR" sz="1000" dirty="0">
                <a:solidFill>
                  <a:schemeClr val="tx1"/>
                </a:solidFill>
              </a:rPr>
              <a:t>Animation : David GUERANGER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77491" y="3570549"/>
            <a:ext cx="2099382" cy="755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1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PMMU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Politique, marchés et 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mondes urbains</a:t>
            </a:r>
          </a:p>
          <a:p>
            <a:r>
              <a:rPr lang="fr-FR" sz="1000" dirty="0">
                <a:solidFill>
                  <a:schemeClr val="tx1"/>
                </a:solidFill>
              </a:rPr>
              <a:t>Animation : Yoan MIOT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                Jonathan RUTHERFORD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                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67225" y="1866817"/>
            <a:ext cx="2099381" cy="7510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SCT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Savoirs, cultures techniques, territoires</a:t>
            </a:r>
          </a:p>
          <a:p>
            <a:r>
              <a:rPr lang="fr-FR" sz="1000" dirty="0">
                <a:solidFill>
                  <a:schemeClr val="tx1"/>
                </a:solidFill>
              </a:rPr>
              <a:t>Animation : Konstantinos CHATZIS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                Nathalie ROSEAU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67224" y="4586012"/>
            <a:ext cx="2099381" cy="9018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RUE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Risques urbains et environnementaux</a:t>
            </a:r>
          </a:p>
          <a:p>
            <a:r>
              <a:rPr lang="fr-FR" sz="1000" dirty="0">
                <a:solidFill>
                  <a:schemeClr val="tx1"/>
                </a:solidFill>
              </a:rPr>
              <a:t>Animation : Valérie NOVEMBER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                Arina REZANOVA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                Noémie SUISSA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91" y="263120"/>
            <a:ext cx="1819275" cy="295275"/>
          </a:xfrm>
          <a:prstGeom prst="rect">
            <a:avLst/>
          </a:prstGeom>
        </p:spPr>
      </p:pic>
      <p:cxnSp>
        <p:nvCxnSpPr>
          <p:cNvPr id="60" name="Connecteur droit 59"/>
          <p:cNvCxnSpPr>
            <a:cxnSpLocks/>
            <a:endCxn id="38" idx="0"/>
          </p:cNvCxnSpPr>
          <p:nvPr/>
        </p:nvCxnSpPr>
        <p:spPr>
          <a:xfrm>
            <a:off x="10895514" y="1032352"/>
            <a:ext cx="0" cy="91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1EF906EF-9758-4BC7-BD7D-A5B1AA89B914}"/>
              </a:ext>
            </a:extLst>
          </p:cNvPr>
          <p:cNvSpPr/>
          <p:nvPr/>
        </p:nvSpPr>
        <p:spPr>
          <a:xfrm>
            <a:off x="9669778" y="1642519"/>
            <a:ext cx="2382254" cy="7127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Ingénieur de recherche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Production, traitement et analyse 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des données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Paul GOURDON (CNRS)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E55D7A4-A658-4092-BEC9-7AC319FDAC9B}"/>
              </a:ext>
            </a:extLst>
          </p:cNvPr>
          <p:cNvSpPr/>
          <p:nvPr/>
        </p:nvSpPr>
        <p:spPr>
          <a:xfrm>
            <a:off x="177490" y="1133786"/>
            <a:ext cx="2089115" cy="466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AXES DE RECHERCHE</a:t>
            </a:r>
          </a:p>
        </p:txBody>
      </p: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0E8660C4-CA29-48B1-A2B8-F2B819A1EF88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 flipV="1">
            <a:off x="5220351" y="1367509"/>
            <a:ext cx="324424" cy="6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8053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805</Words>
  <Application>Microsoft Office PowerPoint</Application>
  <PresentationFormat>Grand écran</PresentationFormat>
  <Paragraphs>143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Ecole des ponts Paristech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Virginie DETOURNAY</dc:creator>
  <cp:lastModifiedBy>Assetou COULIBALY</cp:lastModifiedBy>
  <cp:revision>245</cp:revision>
  <cp:lastPrinted>2022-09-01T08:04:43Z</cp:lastPrinted>
  <dcterms:modified xsi:type="dcterms:W3CDTF">2024-12-19T16:07:28Z</dcterms:modified>
</cp:coreProperties>
</file>